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sldIdLst>
    <p:sldId id="256" r:id="rId2"/>
    <p:sldId id="257" r:id="rId3"/>
    <p:sldId id="270" r:id="rId4"/>
    <p:sldId id="258" r:id="rId5"/>
    <p:sldId id="259" r:id="rId6"/>
    <p:sldId id="260" r:id="rId7"/>
    <p:sldId id="271" r:id="rId8"/>
    <p:sldId id="268" r:id="rId9"/>
    <p:sldId id="272" r:id="rId10"/>
    <p:sldId id="261" r:id="rId11"/>
    <p:sldId id="273" r:id="rId12"/>
    <p:sldId id="275" r:id="rId13"/>
    <p:sldId id="262" r:id="rId14"/>
    <p:sldId id="269" r:id="rId15"/>
    <p:sldId id="276" r:id="rId16"/>
    <p:sldId id="263" r:id="rId17"/>
    <p:sldId id="277" r:id="rId18"/>
    <p:sldId id="278" r:id="rId19"/>
    <p:sldId id="264" r:id="rId20"/>
    <p:sldId id="265" r:id="rId21"/>
    <p:sldId id="279" r:id="rId22"/>
    <p:sldId id="267" r:id="rId23"/>
  </p:sldIdLst>
  <p:sldSz cx="12192000" cy="6858000"/>
  <p:notesSz cx="6799263" cy="9929813"/>
  <p:embeddedFontLst>
    <p:embeddedFont>
      <p:font typeface="Adler" panose="020B0604020202020204"/>
      <p:regular r:id="rId25"/>
    </p:embeddedFont>
    <p:embeddedFont>
      <p:font typeface="Amatic SC" panose="020B0604020202020204" charset="-79"/>
      <p:regular r:id="rId26"/>
      <p:bold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66FF"/>
    <a:srgbClr val="FF9933"/>
    <a:srgbClr val="FFCC66"/>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424" autoAdjust="0"/>
  </p:normalViewPr>
  <p:slideViewPr>
    <p:cSldViewPr snapToGrid="0">
      <p:cViewPr varScale="1">
        <p:scale>
          <a:sx n="65" d="100"/>
          <a:sy n="65" d="100"/>
        </p:scale>
        <p:origin x="738" y="108"/>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976DE5F-DF04-4F27-A344-93FB2E432C72}" type="datetimeFigureOut">
              <a:rPr lang="en-GB" smtClean="0"/>
              <a:t>27/08/2021</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290090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127445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8</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9</a:t>
            </a:fld>
            <a:endParaRPr lang="en-GB"/>
          </a:p>
        </p:txBody>
      </p:sp>
    </p:spTree>
    <p:extLst>
      <p:ext uri="{BB962C8B-B14F-4D97-AF65-F5344CB8AC3E}">
        <p14:creationId xmlns:p14="http://schemas.microsoft.com/office/powerpoint/2010/main" val="160465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18</a:t>
            </a:fld>
            <a:endParaRPr lang="en-GB"/>
          </a:p>
        </p:txBody>
      </p:sp>
    </p:spTree>
    <p:extLst>
      <p:ext uri="{BB962C8B-B14F-4D97-AF65-F5344CB8AC3E}">
        <p14:creationId xmlns:p14="http://schemas.microsoft.com/office/powerpoint/2010/main" val="2265408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19</a:t>
            </a:fld>
            <a:endParaRPr lang="en-GB"/>
          </a:p>
        </p:txBody>
      </p:sp>
    </p:spTree>
    <p:extLst>
      <p:ext uri="{BB962C8B-B14F-4D97-AF65-F5344CB8AC3E}">
        <p14:creationId xmlns:p14="http://schemas.microsoft.com/office/powerpoint/2010/main" val="275146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27/08/2021</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27/08/2021</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27/08/2021</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27/08/2021</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27/08/2021</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27/08/2021</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27/08/2021</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27/08/2021</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27/08/2021</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27/08/2021</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27/08/2021</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27/08/2021</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jpg"/><Relationship Id="rId4" Type="http://schemas.openxmlformats.org/officeDocument/2006/relationships/image" Target="../media/image5.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3.wdp"/><Relationship Id="rId7"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3.wdp"/><Relationship Id="rId7"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png"/><Relationship Id="rId5" Type="http://schemas.openxmlformats.org/officeDocument/2006/relationships/image" Target="../media/image15.png"/><Relationship Id="rId10" Type="http://schemas.openxmlformats.org/officeDocument/2006/relationships/image" Target="../media/image1.jpg"/><Relationship Id="rId4" Type="http://schemas.openxmlformats.org/officeDocument/2006/relationships/image" Target="../media/image17.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169475" y="-355998"/>
            <a:ext cx="4230805" cy="14501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Amatic SC" panose="00000500000000000000" pitchFamily="2" charset="-79"/>
                <a:cs typeface="Amatic SC" panose="00000500000000000000" pitchFamily="2" charset="-79"/>
              </a:rPr>
              <a:t>EYFS Long </a:t>
            </a:r>
          </a:p>
          <a:p>
            <a:r>
              <a:rPr lang="en-US" sz="4000" dirty="0">
                <a:latin typeface="Amatic SC" panose="00000500000000000000" pitchFamily="2" charset="-79"/>
                <a:cs typeface="Amatic SC" panose="00000500000000000000" pitchFamily="2" charset="-79"/>
              </a:rPr>
              <a:t>Term Plan 21-22</a:t>
            </a:r>
            <a:endParaRPr lang="en-GB" sz="4000"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26423087-9BE2-4DE3-9A6C-B07225FFFFA9}"/>
              </a:ext>
            </a:extLst>
          </p:cNvPr>
          <p:cNvSpPr txBox="1"/>
          <p:nvPr/>
        </p:nvSpPr>
        <p:spPr>
          <a:xfrm>
            <a:off x="4480105" y="-21749"/>
            <a:ext cx="7632070" cy="2092881"/>
          </a:xfrm>
          <a:prstGeom prst="rect">
            <a:avLst/>
          </a:prstGeom>
          <a:noFill/>
        </p:spPr>
        <p:txBody>
          <a:bodyPr wrap="square">
            <a:spAutoFit/>
          </a:bodyPr>
          <a:lstStyle/>
          <a:p>
            <a:r>
              <a:rPr lang="en-GB" dirty="0"/>
              <a:t>“</a:t>
            </a:r>
            <a:r>
              <a:rPr lang="en-GB" sz="1600" i="1" dirty="0"/>
              <a:t>At Our Lady of the Rosary Primary School we understand the importance of real opportunities submerging children into their learning. We ensure that learning is engaging, challenging, fun and supports all children no matter where their starting point. We believe in high quality interactions and positive relationships ensuring children feel safe and regulated while at school. We will deliver our curriculum both indoors and out through a balance of adult-led and child initiated activities based on the EYFS framework 21</a:t>
            </a:r>
            <a:r>
              <a:rPr lang="en-US" sz="1600" i="1" dirty="0"/>
              <a:t>“</a:t>
            </a:r>
          </a:p>
          <a:p>
            <a:pPr algn="r"/>
            <a:r>
              <a:rPr lang="en-US" sz="1600" i="1" dirty="0"/>
              <a:t>Our Lady of the Rosary EYFS Team</a:t>
            </a:r>
            <a:endParaRPr lang="en-GB" sz="1600" i="1" dirty="0"/>
          </a:p>
        </p:txBody>
      </p:sp>
      <p:sp>
        <p:nvSpPr>
          <p:cNvPr id="2" name="TextBox 1">
            <a:extLst>
              <a:ext uri="{FF2B5EF4-FFF2-40B4-BE49-F238E27FC236}">
                <a16:creationId xmlns:a16="http://schemas.microsoft.com/office/drawing/2014/main" id="{EBA4B2A5-BB89-4A29-B8AB-A041DE94150C}"/>
              </a:ext>
            </a:extLst>
          </p:cNvPr>
          <p:cNvSpPr txBox="1"/>
          <p:nvPr/>
        </p:nvSpPr>
        <p:spPr>
          <a:xfrm>
            <a:off x="169474" y="1024691"/>
            <a:ext cx="4336347" cy="5693866"/>
          </a:xfrm>
          <a:prstGeom prst="rect">
            <a:avLst/>
          </a:prstGeom>
          <a:noFill/>
        </p:spPr>
        <p:txBody>
          <a:bodyPr wrap="square" rtlCol="0">
            <a:spAutoFit/>
          </a:bodyPr>
          <a:lstStyle/>
          <a:p>
            <a:r>
              <a:rPr lang="en-GB" sz="1400" b="1" i="1" dirty="0">
                <a:solidFill>
                  <a:srgbClr val="00B0F0"/>
                </a:solidFill>
              </a:rPr>
              <a:t>Independence</a:t>
            </a:r>
            <a:r>
              <a:rPr lang="en-GB" sz="1400" dirty="0"/>
              <a:t> is the key to the children’s success at Our Lady of the Rosary</a:t>
            </a:r>
          </a:p>
          <a:p>
            <a:r>
              <a:rPr lang="en-GB" sz="1400" b="1" i="1" dirty="0">
                <a:solidFill>
                  <a:srgbClr val="00B0F0"/>
                </a:solidFill>
              </a:rPr>
              <a:t>I</a:t>
            </a:r>
            <a:r>
              <a:rPr lang="en-GB" sz="1400" dirty="0"/>
              <a:t>magination – through role play, story telling and story writing</a:t>
            </a:r>
          </a:p>
          <a:p>
            <a:r>
              <a:rPr lang="en-GB" sz="1400" b="1" i="1" dirty="0">
                <a:solidFill>
                  <a:srgbClr val="00B0F0"/>
                </a:solidFill>
              </a:rPr>
              <a:t>N</a:t>
            </a:r>
            <a:r>
              <a:rPr lang="en-GB" sz="1400" dirty="0"/>
              <a:t>urture – caring for the whole child supporting them both at school and home</a:t>
            </a:r>
          </a:p>
          <a:p>
            <a:r>
              <a:rPr lang="en-GB" sz="1400" b="1" i="1" dirty="0">
                <a:solidFill>
                  <a:srgbClr val="00B0F0"/>
                </a:solidFill>
              </a:rPr>
              <a:t>D</a:t>
            </a:r>
            <a:r>
              <a:rPr lang="en-GB" sz="1400" dirty="0"/>
              <a:t>esire – a desire to learn is embedded within the Early Years</a:t>
            </a:r>
          </a:p>
          <a:p>
            <a:r>
              <a:rPr lang="en-GB" sz="1400" b="1" i="1" dirty="0">
                <a:solidFill>
                  <a:srgbClr val="00B0F0"/>
                </a:solidFill>
              </a:rPr>
              <a:t>E</a:t>
            </a:r>
            <a:r>
              <a:rPr lang="en-GB" sz="1400" dirty="0"/>
              <a:t>ngagement – children are fully engaged in their learning</a:t>
            </a:r>
          </a:p>
          <a:p>
            <a:r>
              <a:rPr lang="en-GB" sz="1400" b="1" i="1" dirty="0">
                <a:solidFill>
                  <a:srgbClr val="00B0F0"/>
                </a:solidFill>
              </a:rPr>
              <a:t>P</a:t>
            </a:r>
            <a:r>
              <a:rPr lang="en-GB" sz="1400" dirty="0"/>
              <a:t>lay – Children who experience learning through play have time to consolidate their knowledge and have a deeper understanding</a:t>
            </a:r>
          </a:p>
          <a:p>
            <a:r>
              <a:rPr lang="en-GB" sz="1400" b="1" i="1" dirty="0">
                <a:solidFill>
                  <a:srgbClr val="00B0F0"/>
                </a:solidFill>
              </a:rPr>
              <a:t>E</a:t>
            </a:r>
            <a:r>
              <a:rPr lang="en-GB" sz="1400" dirty="0"/>
              <a:t>xcitement -  an excitement for life and to grow and learn</a:t>
            </a:r>
          </a:p>
          <a:p>
            <a:r>
              <a:rPr lang="en-GB" sz="1400" b="1" i="1" dirty="0">
                <a:solidFill>
                  <a:srgbClr val="00B0F0"/>
                </a:solidFill>
              </a:rPr>
              <a:t>N</a:t>
            </a:r>
            <a:r>
              <a:rPr lang="en-GB" sz="1400" dirty="0"/>
              <a:t>ature – to understand the importance of our wonderful world and how to care for it</a:t>
            </a:r>
          </a:p>
          <a:p>
            <a:r>
              <a:rPr lang="en-GB" sz="1400" b="1" i="1" dirty="0">
                <a:solidFill>
                  <a:srgbClr val="00B0F0"/>
                </a:solidFill>
              </a:rPr>
              <a:t>D</a:t>
            </a:r>
            <a:r>
              <a:rPr lang="en-GB" sz="1400" dirty="0"/>
              <a:t>aring – children who take risks and challenge their own learning and thinking to gain a deeper understanding of something</a:t>
            </a:r>
          </a:p>
          <a:p>
            <a:r>
              <a:rPr lang="en-GB" sz="1400" b="1" i="1" dirty="0">
                <a:solidFill>
                  <a:srgbClr val="00B0F0"/>
                </a:solidFill>
              </a:rPr>
              <a:t>E</a:t>
            </a:r>
            <a:r>
              <a:rPr lang="en-GB" sz="1400" dirty="0"/>
              <a:t>xcellence – that we are our best selves </a:t>
            </a:r>
          </a:p>
          <a:p>
            <a:r>
              <a:rPr lang="en-GB" sz="1400" b="1" i="1" dirty="0">
                <a:solidFill>
                  <a:srgbClr val="00B0F0"/>
                </a:solidFill>
              </a:rPr>
              <a:t>N</a:t>
            </a:r>
            <a:r>
              <a:rPr lang="en-GB" sz="1400" dirty="0"/>
              <a:t>oticing – that we are asking questions, investigating and making statements to extend and challenge our learning</a:t>
            </a:r>
          </a:p>
          <a:p>
            <a:r>
              <a:rPr lang="en-GB" sz="1400" b="1" i="1" dirty="0">
                <a:solidFill>
                  <a:srgbClr val="00B0F0"/>
                </a:solidFill>
              </a:rPr>
              <a:t>C</a:t>
            </a:r>
            <a:r>
              <a:rPr lang="en-GB" sz="1400" dirty="0"/>
              <a:t>aring – that we care for ourselves, others and the environment </a:t>
            </a:r>
          </a:p>
          <a:p>
            <a:r>
              <a:rPr lang="en-GB" sz="1400" b="1" i="1" dirty="0">
                <a:solidFill>
                  <a:srgbClr val="00B0F0"/>
                </a:solidFill>
              </a:rPr>
              <a:t>E</a:t>
            </a:r>
            <a:r>
              <a:rPr lang="en-GB" sz="1400" dirty="0"/>
              <a:t>arly Years – that we are building the foundations of future learning and our school career</a:t>
            </a:r>
          </a:p>
          <a:p>
            <a:pPr algn="r"/>
            <a:r>
              <a:rPr lang="en-GB" sz="1400" dirty="0"/>
              <a:t>Our Lady of the Rosary EYFS Team</a:t>
            </a:r>
            <a:endParaRPr lang="en-GB" sz="1200" dirty="0"/>
          </a:p>
        </p:txBody>
      </p:sp>
      <p:pic>
        <p:nvPicPr>
          <p:cNvPr id="9" name="Picture 8">
            <a:extLst>
              <a:ext uri="{FF2B5EF4-FFF2-40B4-BE49-F238E27FC236}">
                <a16:creationId xmlns:a16="http://schemas.microsoft.com/office/drawing/2014/main" id="{C01F9E61-862B-4807-B8A4-C234DD8F0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8" y="157803"/>
            <a:ext cx="633287" cy="633287"/>
          </a:xfrm>
          <a:prstGeom prst="rect">
            <a:avLst/>
          </a:prstGeom>
        </p:spPr>
      </p:pic>
      <p:pic>
        <p:nvPicPr>
          <p:cNvPr id="10" name="Picture 9">
            <a:extLst>
              <a:ext uri="{FF2B5EF4-FFF2-40B4-BE49-F238E27FC236}">
                <a16:creationId xmlns:a16="http://schemas.microsoft.com/office/drawing/2014/main" id="{FE224614-0654-46B8-A7D9-A64579321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185" y="118083"/>
            <a:ext cx="861008" cy="645756"/>
          </a:xfrm>
          <a:prstGeom prst="rect">
            <a:avLst/>
          </a:prstGeom>
        </p:spPr>
      </p:pic>
      <p:pic>
        <p:nvPicPr>
          <p:cNvPr id="11" name="Picture 10">
            <a:extLst>
              <a:ext uri="{FF2B5EF4-FFF2-40B4-BE49-F238E27FC236}">
                <a16:creationId xmlns:a16="http://schemas.microsoft.com/office/drawing/2014/main" id="{DE6149AD-0A12-42B0-8521-88B1EC8A6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019" y="2301140"/>
            <a:ext cx="7400242" cy="3690228"/>
          </a:xfrm>
          <a:prstGeom prst="rect">
            <a:avLst/>
          </a:prstGeom>
        </p:spPr>
      </p:pic>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96977225"/>
              </p:ext>
            </p:extLst>
          </p:nvPr>
        </p:nvGraphicFramePr>
        <p:xfrm>
          <a:off x="472644" y="500600"/>
          <a:ext cx="11459371" cy="6026173"/>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a:p>
                    <a:p>
                      <a:pPr algn="ctr"/>
                      <a:r>
                        <a:rPr lang="en-US" sz="1400" b="1" dirty="0">
                          <a:solidFill>
                            <a:schemeClr val="tx1"/>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C66FF"/>
                          </a:solidFill>
                          <a:latin typeface="Amatic SC" panose="00000500000000000000" pitchFamily="2" charset="-79"/>
                          <a:cs typeface="Amatic SC" panose="00000500000000000000" pitchFamily="2" charset="-79"/>
                        </a:rPr>
                        <a:t>Weekly Yoga Lesson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Draw/paint large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mark making.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lines and closed shapes. </a:t>
                      </a:r>
                    </a:p>
                    <a:p>
                      <a:pPr algn="ctr"/>
                      <a:r>
                        <a:rPr lang="en-US" sz="800" dirty="0">
                          <a:solidFill>
                            <a:schemeClr val="tx1"/>
                          </a:solidFill>
                        </a:rPr>
                        <a:t>Handle tools, objects, construction and malleable materials with increasing control</a:t>
                      </a:r>
                    </a:p>
                    <a:p>
                      <a:pPr algn="ctr"/>
                      <a:r>
                        <a:rPr lang="en-US" sz="800" dirty="0"/>
                        <a:t>Encourage children to mark make and draw freely.</a:t>
                      </a:r>
                    </a:p>
                    <a:p>
                      <a:pPr algn="ctr"/>
                      <a:r>
                        <a:rPr lang="en-US" sz="800" b="0" i="0" kern="1200" dirty="0">
                          <a:solidFill>
                            <a:schemeClr val="dk1"/>
                          </a:solidFill>
                          <a:effectLst/>
                          <a:latin typeface="+mn-lt"/>
                          <a:ea typeface="+mn-ea"/>
                          <a:cs typeface="+mn-cs"/>
                        </a:rPr>
                        <a:t>Holding Small Items </a:t>
                      </a:r>
                    </a:p>
                    <a:p>
                      <a:pPr algn="ctr"/>
                      <a:r>
                        <a:rPr lang="en-US" sz="800" b="0" i="0" kern="1200" dirty="0">
                          <a:solidFill>
                            <a:schemeClr val="dk1"/>
                          </a:solidFill>
                          <a:effectLst/>
                          <a:latin typeface="+mn-lt"/>
                          <a:ea typeface="+mn-ea"/>
                          <a:cs typeface="+mn-cs"/>
                        </a:rPr>
                        <a:t>making snips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model and support grip</a:t>
                      </a:r>
                    </a:p>
                    <a:p>
                      <a:pPr algn="ctr"/>
                      <a:r>
                        <a:rPr lang="en-US" sz="800" dirty="0">
                          <a:solidFill>
                            <a:schemeClr val="tx1"/>
                          </a:solidFill>
                        </a:rPr>
                        <a:t> Forms letter shapes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control</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err="1">
                          <a:solidFill>
                            <a:schemeClr val="dk1"/>
                          </a:solidFill>
                          <a:effectLst/>
                          <a:latin typeface="+mn-lt"/>
                          <a:ea typeface="+mn-ea"/>
                          <a:cs typeface="+mn-cs"/>
                        </a:rPr>
                        <a:t>colour</a:t>
                      </a:r>
                      <a:r>
                        <a:rPr lang="en-US" sz="800" b="0" i="0" kern="1200" dirty="0">
                          <a:solidFill>
                            <a:schemeClr val="dk1"/>
                          </a:solidFill>
                          <a:effectLst/>
                          <a:latin typeface="+mn-lt"/>
                          <a:ea typeface="+mn-ea"/>
                          <a:cs typeface="+mn-cs"/>
                        </a:rPr>
                        <a:t> inside the lines of a picture</a:t>
                      </a:r>
                    </a:p>
                    <a:p>
                      <a:pPr algn="ctr" fontAlgn="base"/>
                      <a:r>
                        <a:rPr lang="en-US" sz="800" b="0" i="0" kern="1200" dirty="0">
                          <a:solidFill>
                            <a:schemeClr val="dk1"/>
                          </a:solidFill>
                          <a:effectLst/>
                          <a:latin typeface="+mn-lt"/>
                          <a:ea typeface="+mn-ea"/>
                          <a:cs typeface="+mn-cs"/>
                        </a:rPr>
                        <a:t>draw pictures that are </a:t>
                      </a:r>
                      <a:r>
                        <a:rPr lang="en-US" sz="800" b="0" i="0" kern="1200" dirty="0" err="1">
                          <a:solidFill>
                            <a:schemeClr val="dk1"/>
                          </a:solidFill>
                          <a:effectLst/>
                          <a:latin typeface="+mn-lt"/>
                          <a:ea typeface="+mn-ea"/>
                          <a:cs typeface="+mn-cs"/>
                        </a:rPr>
                        <a:t>recognisable</a:t>
                      </a:r>
                      <a:r>
                        <a:rPr lang="en-US" sz="800" b="0" i="0" kern="1200" dirty="0">
                          <a:solidFill>
                            <a:schemeClr val="dk1"/>
                          </a:solidFill>
                          <a:effectLst/>
                          <a:latin typeface="+mn-lt"/>
                          <a:ea typeface="+mn-ea"/>
                          <a:cs typeface="+mn-cs"/>
                        </a:rPr>
                        <a:t> </a:t>
                      </a:r>
                    </a:p>
                    <a:p>
                      <a:pPr algn="ctr" fontAlgn="base"/>
                      <a:r>
                        <a:rPr lang="en-US" sz="800" b="0" i="0" kern="1200" dirty="0">
                          <a:solidFill>
                            <a:schemeClr val="dk1"/>
                          </a:solidFill>
                          <a:effectLst/>
                          <a:latin typeface="+mn-lt"/>
                          <a:ea typeface="+mn-ea"/>
                          <a:cs typeface="+mn-cs"/>
                        </a:rPr>
                        <a:t>Build things with wooden blocks or </a:t>
                      </a:r>
                      <a:r>
                        <a:rPr lang="en-US" sz="800" b="0" i="0" kern="1200" dirty="0" err="1">
                          <a:solidFill>
                            <a:schemeClr val="dk1"/>
                          </a:solidFill>
                          <a:effectLst/>
                          <a:latin typeface="+mn-lt"/>
                          <a:ea typeface="+mn-ea"/>
                          <a:cs typeface="+mn-cs"/>
                        </a:rPr>
                        <a:t>duplo</a:t>
                      </a: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Different ways of moving to be explored with children</a:t>
                      </a:r>
                    </a:p>
                    <a:p>
                      <a:pPr algn="ctr"/>
                      <a:r>
                        <a:rPr lang="en-US" sz="800" dirty="0"/>
                        <a:t>children to develop good personal hygiene – washing hands</a:t>
                      </a:r>
                    </a:p>
                    <a:p>
                      <a:pPr algn="ctr"/>
                      <a:r>
                        <a:rPr lang="en-US" sz="800" dirty="0"/>
                        <a:t>Toilet training</a:t>
                      </a:r>
                    </a:p>
                    <a:p>
                      <a:pPr algn="ctr"/>
                      <a:r>
                        <a:rPr lang="en-US" sz="800" dirty="0"/>
                        <a:t>Acknowledge and praise their efforts. Provide 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rolling, kicking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Moving with confidence indoor ad out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Provide a range of wheeled resources for children to balance, sit or ride on, or pull and push. wheelbarrows, prams and carts are all good options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800" dirty="0">
                          <a:solidFill>
                            <a:schemeClr val="tx1"/>
                          </a:solidFill>
                          <a:latin typeface="+mn-lt"/>
                          <a:cs typeface="Amatic SC" panose="00000500000000000000" pitchFamily="2" charset="-79"/>
                        </a:rPr>
                        <a:t>Ball skills- rolling,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Balance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t>Use picture books and other resources to explain the importance of the different aspects of a healthy lifestyle.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Time in reception garden for climbing, balancing</a:t>
                      </a: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a:t>
                      </a:r>
                    </a:p>
                    <a:p>
                      <a:pPr algn="ct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Time in reception garden for climbing, balancing</a:t>
                      </a:r>
                    </a:p>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algn="ctr"/>
                      <a:r>
                        <a:rPr lang="en-GB" sz="800" dirty="0">
                          <a:solidFill>
                            <a:schemeClr val="tx1"/>
                          </a:solidFill>
                          <a:latin typeface="+mn-lt"/>
                          <a:cs typeface="Amatic SC" panose="00000500000000000000" pitchFamily="2" charset="-79"/>
                        </a:rPr>
                        <a:t>Time in reception garden for climbing, balancing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21’:</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2203244" y="6526773"/>
            <a:ext cx="12473126" cy="307777"/>
          </a:xfrm>
          <a:prstGeom prst="rect">
            <a:avLst/>
          </a:prstGeom>
          <a:noFill/>
        </p:spPr>
        <p:txBody>
          <a:bodyPr wrap="square">
            <a:spAutoFit/>
          </a:bodyPr>
          <a:lstStyle/>
          <a:p>
            <a:r>
              <a:rPr lang="en-US" sz="1400" i="1" dirty="0">
                <a:solidFill>
                  <a:schemeClr val="bg1">
                    <a:lumMod val="50000"/>
                  </a:schemeClr>
                </a:solidFill>
              </a:rPr>
              <a:t>All these ideas will be revisited each term. Children need time to practice and consolidate.   Repetition is a good thing.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469354" y="79158"/>
            <a:ext cx="557093" cy="557093"/>
          </a:xfrm>
          <a:prstGeom prst="rect">
            <a:avLst/>
          </a:prstGeom>
        </p:spPr>
      </p:pic>
      <p:pic>
        <p:nvPicPr>
          <p:cNvPr id="8" name="Picture 7">
            <a:extLst>
              <a:ext uri="{FF2B5EF4-FFF2-40B4-BE49-F238E27FC236}">
                <a16:creationId xmlns:a16="http://schemas.microsoft.com/office/drawing/2014/main" id="{5C04DDCE-FB83-443C-952E-5C07C843F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413" y="249012"/>
            <a:ext cx="861008" cy="645756"/>
          </a:xfrm>
          <a:prstGeom prst="rect">
            <a:avLst/>
          </a:prstGeom>
        </p:spPr>
      </p:pic>
      <p:pic>
        <p:nvPicPr>
          <p:cNvPr id="9" name="Picture 8">
            <a:extLst>
              <a:ext uri="{FF2B5EF4-FFF2-40B4-BE49-F238E27FC236}">
                <a16:creationId xmlns:a16="http://schemas.microsoft.com/office/drawing/2014/main" id="{AFC22808-263C-4528-9823-F73012392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79" y="249012"/>
            <a:ext cx="633287" cy="633287"/>
          </a:xfrm>
          <a:prstGeom prst="rect">
            <a:avLst/>
          </a:prstGeom>
        </p:spPr>
      </p:pic>
    </p:spTree>
    <p:extLst>
      <p:ext uri="{BB962C8B-B14F-4D97-AF65-F5344CB8AC3E}">
        <p14:creationId xmlns:p14="http://schemas.microsoft.com/office/powerpoint/2010/main" val="54096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086269938"/>
              </p:ext>
            </p:extLst>
          </p:nvPr>
        </p:nvGraphicFramePr>
        <p:xfrm>
          <a:off x="472644" y="500600"/>
          <a:ext cx="11459371" cy="5904253"/>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a:p>
                    <a:p>
                      <a:pPr algn="ctr"/>
                      <a:r>
                        <a:rPr lang="en-US" sz="1400" b="1" dirty="0">
                          <a:solidFill>
                            <a:schemeClr val="tx1"/>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C66FF"/>
                          </a:solidFill>
                          <a:latin typeface="Amatic SC" panose="00000500000000000000" pitchFamily="2" charset="-79"/>
                          <a:cs typeface="Amatic SC" panose="00000500000000000000" pitchFamily="2" charset="-79"/>
                        </a:rPr>
                        <a:t>Weekly Yoga Lesson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Teach and model correct letter formation.</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formed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 shape out: straight edges/ </a:t>
                      </a:r>
                    </a:p>
                    <a:p>
                      <a:pPr algn="ctr" fontAlgn="base"/>
                      <a:r>
                        <a:rPr lang="en-US" sz="800" b="0" i="0" kern="1200" dirty="0">
                          <a:solidFill>
                            <a:schemeClr val="dk1"/>
                          </a:solidFill>
                          <a:effectLst/>
                          <a:latin typeface="+mn-lt"/>
                          <a:ea typeface="+mn-ea"/>
                          <a:cs typeface="+mn-cs"/>
                        </a:rPr>
                        <a:t>Curved edges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Draw pictures that are </a:t>
                      </a:r>
                      <a:r>
                        <a:rPr lang="en-US" sz="800" b="0" i="0" kern="1200" dirty="0" err="1">
                          <a:solidFill>
                            <a:schemeClr val="dk1"/>
                          </a:solidFill>
                          <a:effectLst/>
                          <a:latin typeface="+mn-lt"/>
                          <a:ea typeface="+mn-ea"/>
                          <a:cs typeface="+mn-cs"/>
                        </a:rPr>
                        <a:t>recognisable</a:t>
                      </a:r>
                      <a:r>
                        <a:rPr lang="en-US" sz="800" b="0" i="0" kern="1200" dirty="0">
                          <a:solidFill>
                            <a:schemeClr val="dk1"/>
                          </a:solidFill>
                          <a:effectLst/>
                          <a:latin typeface="+mn-lt"/>
                          <a:ea typeface="+mn-ea"/>
                          <a:cs typeface="+mn-cs"/>
                        </a:rPr>
                        <a:t>  </a:t>
                      </a:r>
                    </a:p>
                    <a:p>
                      <a:pPr algn="ctr" fontAlgn="base"/>
                      <a:r>
                        <a:rPr lang="en-US" sz="800" b="0" i="0" kern="1200" dirty="0">
                          <a:solidFill>
                            <a:schemeClr val="dk1"/>
                          </a:solidFill>
                          <a:effectLst/>
                          <a:latin typeface="+mn-lt"/>
                          <a:ea typeface="+mn-ea"/>
                          <a:cs typeface="+mn-cs"/>
                        </a:rPr>
                        <a:t>Build things with smaller linking blocks, such as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Climbing – outdoor equipment</a:t>
                      </a:r>
                    </a:p>
                    <a:p>
                      <a:pPr algn="ctr"/>
                      <a:r>
                        <a:rPr lang="en-US" sz="800" dirty="0">
                          <a:solidFill>
                            <a:schemeClr val="tx1"/>
                          </a:solidFill>
                          <a:latin typeface="+mn-lt"/>
                          <a:cs typeface="Amatic SC" panose="00000500000000000000" pitchFamily="2" charset="-79"/>
                        </a:rPr>
                        <a:t> Different ways of moving to be explored with children</a:t>
                      </a:r>
                    </a:p>
                    <a:p>
                      <a:pPr algn="ctr"/>
                      <a:r>
                        <a:rPr lang="en-US" sz="800" dirty="0">
                          <a:solidFill>
                            <a:schemeClr val="tx1"/>
                          </a:solidFill>
                          <a:latin typeface="+mn-lt"/>
                          <a:cs typeface="Amatic SC" panose="00000500000000000000" pitchFamily="2" charset="-79"/>
                        </a:rPr>
                        <a:t>Changing for PE / </a:t>
                      </a:r>
                      <a:r>
                        <a:rPr lang="en-US" sz="800" dirty="0"/>
                        <a:t>Help individual children to develop good personal hygiene. Acknowledge and praise their efforts. Provide 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throwing and catching.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Crates play- climbing. </a:t>
                      </a:r>
                      <a:r>
                        <a:rPr lang="en-US" sz="800" dirty="0"/>
                        <a:t>Provide a range of wheeled resources for children to balance, sit or ride on, or pull and push. Two-wheeled balance bikes and pedal bikes without </a:t>
                      </a:r>
                      <a:r>
                        <a:rPr lang="en-US" sz="800" dirty="0" err="1"/>
                        <a:t>stabilisers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Balance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Movements and Balance </a:t>
                      </a: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21’:</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2203244" y="6526773"/>
            <a:ext cx="12473126" cy="307777"/>
          </a:xfrm>
          <a:prstGeom prst="rect">
            <a:avLst/>
          </a:prstGeom>
          <a:noFill/>
        </p:spPr>
        <p:txBody>
          <a:bodyPr wrap="square">
            <a:spAutoFit/>
          </a:bodyPr>
          <a:lstStyle/>
          <a:p>
            <a:r>
              <a:rPr lang="en-US" sz="1400" i="1" dirty="0">
                <a:solidFill>
                  <a:schemeClr val="bg1">
                    <a:lumMod val="50000"/>
                  </a:schemeClr>
                </a:solidFill>
              </a:rPr>
              <a:t>All these ideas will be revisited each term. Children need time to practice and consolidate.   Repetition is a good thing.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469354" y="79158"/>
            <a:ext cx="557093" cy="557093"/>
          </a:xfrm>
          <a:prstGeom prst="rect">
            <a:avLst/>
          </a:prstGeom>
        </p:spPr>
      </p:pic>
      <p:pic>
        <p:nvPicPr>
          <p:cNvPr id="8" name="Picture 7">
            <a:extLst>
              <a:ext uri="{FF2B5EF4-FFF2-40B4-BE49-F238E27FC236}">
                <a16:creationId xmlns:a16="http://schemas.microsoft.com/office/drawing/2014/main" id="{5C04DDCE-FB83-443C-952E-5C07C843F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413" y="249012"/>
            <a:ext cx="861008" cy="645756"/>
          </a:xfrm>
          <a:prstGeom prst="rect">
            <a:avLst/>
          </a:prstGeom>
        </p:spPr>
      </p:pic>
      <p:pic>
        <p:nvPicPr>
          <p:cNvPr id="9" name="Picture 8">
            <a:extLst>
              <a:ext uri="{FF2B5EF4-FFF2-40B4-BE49-F238E27FC236}">
                <a16:creationId xmlns:a16="http://schemas.microsoft.com/office/drawing/2014/main" id="{AFC22808-263C-4528-9823-F73012392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79" y="249012"/>
            <a:ext cx="633287" cy="633287"/>
          </a:xfrm>
          <a:prstGeom prst="rect">
            <a:avLst/>
          </a:prstGeom>
        </p:spPr>
      </p:pic>
    </p:spTree>
    <p:extLst>
      <p:ext uri="{BB962C8B-B14F-4D97-AF65-F5344CB8AC3E}">
        <p14:creationId xmlns:p14="http://schemas.microsoft.com/office/powerpoint/2010/main" val="70549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170728665"/>
              </p:ext>
            </p:extLst>
          </p:nvPr>
        </p:nvGraphicFramePr>
        <p:xfrm>
          <a:off x="385894" y="719664"/>
          <a:ext cx="11459364" cy="545467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737267">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role play to tell the story. Begin to </a:t>
                      </a:r>
                      <a:r>
                        <a:rPr lang="en-US" sz="800" dirty="0" err="1">
                          <a:solidFill>
                            <a:schemeClr val="tx1"/>
                          </a:solidFill>
                        </a:rPr>
                        <a:t>recognise</a:t>
                      </a:r>
                      <a:r>
                        <a:rPr lang="en-US" sz="800" dirty="0">
                          <a:solidFill>
                            <a:schemeClr val="tx1"/>
                          </a:solidFill>
                        </a:rPr>
                        <a:t> name. Name writing activities. </a:t>
                      </a:r>
                      <a:r>
                        <a:rPr lang="en-US" sz="800" dirty="0"/>
                        <a:t>Engage in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using pictures.  Retelling stories using images with support. Pie Corbett Actions to retell the story.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introducing the idea of beginning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800" dirty="0">
                          <a:solidFill>
                            <a:schemeClr val="tx1"/>
                          </a:solidFill>
                        </a:rPr>
                        <a:t>Making up stories in their play using the role play resources or acting them out themselves. Encourage children to record stories through picture drawing/mark making. </a:t>
                      </a:r>
                    </a:p>
                    <a:p>
                      <a:pPr algn="ctr">
                        <a:lnSpc>
                          <a:spcPct val="107000"/>
                        </a:lnSpc>
                        <a:spcAft>
                          <a:spcPts val="800"/>
                        </a:spcAft>
                      </a:pPr>
                      <a:r>
                        <a:rPr lang="en-US" sz="800" dirty="0">
                          <a:solidFill>
                            <a:schemeClr val="tx1"/>
                          </a:solidFill>
                        </a:rPr>
                        <a:t>Look at a variety of books such as non fiction boos.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800" dirty="0">
                          <a:solidFill>
                            <a:schemeClr val="tx1"/>
                          </a:solidFill>
                        </a:rPr>
                        <a:t>Introduce the idea of reading in different places such as back of seed packets, instructions etc.</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t>Answer questions about a story</a:t>
                      </a:r>
                    </a:p>
                    <a:p>
                      <a:pPr algn="ctr">
                        <a:lnSpc>
                          <a:spcPct val="107000"/>
                        </a:lnSpc>
                        <a:spcAft>
                          <a:spcPts val="800"/>
                        </a:spcAft>
                      </a:pPr>
                      <a:r>
                        <a:rPr lang="en-US" sz="800" dirty="0"/>
                        <a:t>Can explain the main events of a story - Can draw pictures of characters/ event / setting in a story.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and title.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Initial Phonics:</a:t>
                      </a:r>
                    </a:p>
                    <a:p>
                      <a:pPr algn="ctr"/>
                      <a:r>
                        <a:rPr lang="en-GB" sz="800" b="0" kern="1200" dirty="0">
                          <a:solidFill>
                            <a:schemeClr val="tx1"/>
                          </a:solidFill>
                          <a:effectLst/>
                          <a:latin typeface="+mn-lt"/>
                          <a:ea typeface="+mn-ea"/>
                          <a:cs typeface="Amatic SC" panose="00000500000000000000" pitchFamily="2" charset="-79"/>
                        </a:rPr>
                        <a:t>Sound games</a:t>
                      </a:r>
                    </a:p>
                    <a:p>
                      <a:pPr algn="ctr"/>
                      <a:r>
                        <a:rPr lang="en-GB" sz="800" b="0" kern="1200" dirty="0">
                          <a:solidFill>
                            <a:schemeClr val="tx1"/>
                          </a:solidFill>
                          <a:effectLst/>
                          <a:latin typeface="+mn-lt"/>
                          <a:ea typeface="+mn-ea"/>
                          <a:cs typeface="Amatic SC" panose="00000500000000000000" pitchFamily="2" charset="-79"/>
                        </a:rPr>
                        <a:t>Rhyming games</a:t>
                      </a:r>
                    </a:p>
                    <a:p>
                      <a:pPr algn="ctr"/>
                      <a:r>
                        <a:rPr lang="en-GB" sz="800" b="0" kern="1200" dirty="0">
                          <a:solidFill>
                            <a:schemeClr val="tx1"/>
                          </a:solidFill>
                          <a:effectLst/>
                          <a:latin typeface="+mn-lt"/>
                          <a:ea typeface="+mn-ea"/>
                          <a:cs typeface="Amatic SC" panose="00000500000000000000" pitchFamily="2" charset="-79"/>
                        </a:rPr>
                        <a:t>Stories</a:t>
                      </a:r>
                    </a:p>
                    <a:p>
                      <a:pPr algn="ctr"/>
                      <a:r>
                        <a:rPr lang="en-GB" sz="800" b="0" kern="1200" dirty="0">
                          <a:solidFill>
                            <a:schemeClr val="tx1"/>
                          </a:solidFill>
                          <a:effectLst/>
                          <a:latin typeface="+mn-lt"/>
                          <a:ea typeface="+mn-ea"/>
                          <a:cs typeface="Amatic SC" panose="00000500000000000000" pitchFamily="2" charset="-79"/>
                        </a:rPr>
                        <a:t>Songs</a:t>
                      </a:r>
                    </a:p>
                    <a:p>
                      <a:pPr algn="ctr"/>
                      <a:r>
                        <a:rPr lang="en-GB" sz="800" b="0" kern="1200" dirty="0">
                          <a:solidFill>
                            <a:schemeClr val="tx1"/>
                          </a:solidFill>
                          <a:effectLst/>
                          <a:latin typeface="+mn-lt"/>
                          <a:ea typeface="+mn-ea"/>
                          <a:cs typeface="Amatic SC" panose="00000500000000000000" pitchFamily="2" charset="-79"/>
                        </a:rPr>
                        <a:t>Listening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800" b="1" kern="1200" dirty="0">
                          <a:solidFill>
                            <a:schemeClr val="tx1"/>
                          </a:solidFill>
                          <a:effectLst/>
                          <a:latin typeface="+mn-lt"/>
                          <a:ea typeface="+mn-ea"/>
                          <a:cs typeface="Amatic SC" panose="00000500000000000000" pitchFamily="2" charset="-79"/>
                        </a:rPr>
                        <a:t>Initial Phonics:</a:t>
                      </a:r>
                    </a:p>
                    <a:p>
                      <a:pPr algn="ctr"/>
                      <a:r>
                        <a:rPr lang="en-GB" sz="800" b="0" kern="1200" dirty="0">
                          <a:solidFill>
                            <a:schemeClr val="tx1"/>
                          </a:solidFill>
                          <a:effectLst/>
                          <a:latin typeface="+mn-lt"/>
                          <a:ea typeface="+mn-ea"/>
                          <a:cs typeface="Amatic SC" panose="00000500000000000000" pitchFamily="2" charset="-79"/>
                        </a:rPr>
                        <a:t>Sound games</a:t>
                      </a:r>
                    </a:p>
                    <a:p>
                      <a:pPr algn="ctr"/>
                      <a:r>
                        <a:rPr lang="en-GB" sz="800" b="0" kern="1200" dirty="0">
                          <a:solidFill>
                            <a:schemeClr val="tx1"/>
                          </a:solidFill>
                          <a:effectLst/>
                          <a:latin typeface="+mn-lt"/>
                          <a:ea typeface="+mn-ea"/>
                          <a:cs typeface="Amatic SC" panose="00000500000000000000" pitchFamily="2" charset="-79"/>
                        </a:rPr>
                        <a:t>Rhyming games</a:t>
                      </a:r>
                    </a:p>
                    <a:p>
                      <a:pPr algn="ctr"/>
                      <a:r>
                        <a:rPr lang="en-GB" sz="800" b="0" kern="1200" dirty="0">
                          <a:solidFill>
                            <a:schemeClr val="tx1"/>
                          </a:solidFill>
                          <a:effectLst/>
                          <a:latin typeface="+mn-lt"/>
                          <a:ea typeface="+mn-ea"/>
                          <a:cs typeface="Amatic SC" panose="00000500000000000000" pitchFamily="2" charset="-79"/>
                        </a:rPr>
                        <a:t>Stories</a:t>
                      </a:r>
                    </a:p>
                    <a:p>
                      <a:pPr algn="ctr"/>
                      <a:r>
                        <a:rPr lang="en-GB" sz="800" b="0" kern="1200" dirty="0">
                          <a:solidFill>
                            <a:schemeClr val="tx1"/>
                          </a:solidFill>
                          <a:effectLst/>
                          <a:latin typeface="+mn-lt"/>
                          <a:ea typeface="+mn-ea"/>
                          <a:cs typeface="Amatic SC" panose="00000500000000000000" pitchFamily="2" charset="-79"/>
                        </a:rPr>
                        <a:t>Songs</a:t>
                      </a:r>
                    </a:p>
                    <a:p>
                      <a:pPr algn="ctr"/>
                      <a:r>
                        <a:rPr lang="en-GB" sz="800" b="0" kern="1200" dirty="0">
                          <a:solidFill>
                            <a:schemeClr val="tx1"/>
                          </a:solidFill>
                          <a:effectLst/>
                          <a:latin typeface="+mn-lt"/>
                          <a:ea typeface="+mn-ea"/>
                          <a:cs typeface="Amatic SC" panose="00000500000000000000" pitchFamily="2" charset="-79"/>
                        </a:rPr>
                        <a:t>Listening games</a:t>
                      </a:r>
                    </a:p>
                    <a:p>
                      <a:pPr algn="ctr">
                        <a:lnSpc>
                          <a:spcPct val="107000"/>
                        </a:lnSpc>
                        <a:spcAft>
                          <a:spcPts val="0"/>
                        </a:spcAft>
                      </a:pPr>
                      <a:r>
                        <a:rPr lang="en-US" sz="800" dirty="0"/>
                        <a:t>.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Initial Phonics: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Sound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Rhyming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Listening games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Initial Phonics: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Sound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Rhyming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Listening games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Initial Phonics: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Sound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Rhyming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Listening games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Initial Phonics: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Sound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Rhyming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Listening games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74909330"/>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586" y="156394"/>
            <a:ext cx="501298" cy="501298"/>
          </a:xfrm>
          <a:prstGeom prst="rect">
            <a:avLst/>
          </a:prstGeom>
        </p:spPr>
      </p:pic>
      <p:pic>
        <p:nvPicPr>
          <p:cNvPr id="9" name="Picture 8">
            <a:extLst>
              <a:ext uri="{FF2B5EF4-FFF2-40B4-BE49-F238E27FC236}">
                <a16:creationId xmlns:a16="http://schemas.microsoft.com/office/drawing/2014/main" id="{8EF2218C-7C62-4D15-BC64-64DA30A7D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5F4D18AD-FF96-4F58-B19E-0B816ED1B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32817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719910827"/>
              </p:ext>
            </p:extLst>
          </p:nvPr>
        </p:nvGraphicFramePr>
        <p:xfrm>
          <a:off x="385894" y="719664"/>
          <a:ext cx="11459364" cy="5783512"/>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 focusing on Sounds Write as a whole class. Focus on consolidation of Initial code moving on to extended code at the end of the year.</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Recognising initial sounds. Name writing activities. </a:t>
                      </a:r>
                      <a:r>
                        <a:rPr lang="en-US" sz="800" dirty="0"/>
                        <a:t>Engage in extended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apps. Pie Corbett Actions to retell the story – Story Maps.  Retelling of stories.  Editing of story maps and orally 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800" dirty="0">
                          <a:solidFill>
                            <a:schemeClr val="tx1"/>
                          </a:solidFill>
                        </a:rPr>
                        <a:t>Making up stories with themselves as the main character in their play – Encourage children to record stories through picture drawing/mark making and/or writing. </a:t>
                      </a: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Make the books available for children to share at school and at home.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800" dirty="0">
                          <a:solidFill>
                            <a:schemeClr val="tx1"/>
                          </a:solidFill>
                        </a:rPr>
                        <a:t>Information leaflets about animals in the garden/plants and growing. Gathering information from other sources such as backs of seeds packets, instructions etc.</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Re-read books to build up their confidence in word reading, their fluency and their understanding and enjoyment. World Book Day </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t>Can explain the main events of a story - Can draw pictures of characters/ event / setting in a story. May include labels, sentences or captions.</a:t>
                      </a:r>
                      <a:endParaRPr lang="en-US"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800" dirty="0"/>
                        <a:t>Can draw pictures of characters/ event / setting in a story and write a sentence about them</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Sort books into categories.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initial code whole class</a:t>
                      </a:r>
                    </a:p>
                    <a:p>
                      <a:pPr algn="ctr"/>
                      <a:r>
                        <a:rPr lang="en-GB" sz="800" b="1" kern="1200" dirty="0">
                          <a:solidFill>
                            <a:schemeClr val="tx1"/>
                          </a:solidFill>
                          <a:effectLst/>
                          <a:latin typeface="+mn-lt"/>
                          <a:ea typeface="+mn-ea"/>
                          <a:cs typeface="Amatic SC" panose="00000500000000000000" pitchFamily="2" charset="-79"/>
                        </a:rPr>
                        <a:t>Reading: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knowledge</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initial code whole class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as they are introduced. </a:t>
                      </a:r>
                    </a:p>
                    <a:p>
                      <a:pPr algn="ctr">
                        <a:lnSpc>
                          <a:spcPct val="107000"/>
                        </a:lnSpc>
                        <a:spcAft>
                          <a:spcPts val="800"/>
                        </a:spcAft>
                      </a:pPr>
                      <a:r>
                        <a:rPr lang="en-US" sz="800" dirty="0"/>
                        <a:t>Show children how to touch each finger as they say each sound. For exception words such as ‘the’ and ‘said’, help children identify the sound that is tricky to spell.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initial code whole class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identifying characters and settings.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initial code whole class</a:t>
                      </a:r>
                      <a:endParaRPr lang="en-GB" sz="800" b="1"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p>
                    <a:p>
                      <a:pPr algn="ctr">
                        <a:lnSpc>
                          <a:spcPct val="107000"/>
                        </a:lnSpc>
                        <a:spcAft>
                          <a:spcPts val="800"/>
                        </a:spcAft>
                      </a:pPr>
                      <a:r>
                        <a:rPr lang="en-US" sz="800" dirty="0"/>
                        <a:t>Listen to children read some longer words made up of letter-sound correspondences they know: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b="0" kern="1200" dirty="0">
                          <a:solidFill>
                            <a:schemeClr val="tx1"/>
                          </a:solidFill>
                          <a:effectLst/>
                          <a:latin typeface="+mn-lt"/>
                          <a:ea typeface="+mn-ea"/>
                          <a:cs typeface="Amatic SC" panose="00000500000000000000" pitchFamily="2" charset="-79"/>
                        </a:rPr>
                        <a:t>extended </a:t>
                      </a:r>
                      <a:r>
                        <a:rPr lang="en-GB" sz="800" kern="1200" dirty="0">
                          <a:solidFill>
                            <a:schemeClr val="tx1"/>
                          </a:solidFill>
                          <a:effectLst/>
                          <a:latin typeface="+mn-lt"/>
                          <a:ea typeface="+mn-ea"/>
                          <a:cs typeface="Amatic SC" panose="00000500000000000000" pitchFamily="2" charset="-79"/>
                        </a:rPr>
                        <a:t>code whole class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p>
                      <a:pPr algn="ctr">
                        <a:lnSpc>
                          <a:spcPct val="107000"/>
                        </a:lnSpc>
                        <a:spcAft>
                          <a:spcPts val="800"/>
                        </a:spcAft>
                      </a:pPr>
                      <a:r>
                        <a:rPr lang="en-US" sz="800" dirty="0"/>
                        <a:t>Note correspondences between letters and sounds that are unusual or that they have not yet been taught’.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extended </a:t>
                      </a:r>
                      <a:r>
                        <a:rPr lang="en-GB" sz="800" kern="1200" dirty="0">
                          <a:solidFill>
                            <a:schemeClr val="tx1"/>
                          </a:solidFill>
                          <a:effectLst/>
                          <a:latin typeface="+mn-lt"/>
                          <a:ea typeface="+mn-ea"/>
                          <a:cs typeface="Amatic SC" panose="00000500000000000000" pitchFamily="2" charset="-79"/>
                        </a:rPr>
                        <a:t>code whole class</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staff </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74909330"/>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586" y="156394"/>
            <a:ext cx="501298" cy="501298"/>
          </a:xfrm>
          <a:prstGeom prst="rect">
            <a:avLst/>
          </a:prstGeom>
        </p:spPr>
      </p:pic>
      <p:pic>
        <p:nvPicPr>
          <p:cNvPr id="9" name="Picture 8">
            <a:extLst>
              <a:ext uri="{FF2B5EF4-FFF2-40B4-BE49-F238E27FC236}">
                <a16:creationId xmlns:a16="http://schemas.microsoft.com/office/drawing/2014/main" id="{8EF2218C-7C62-4D15-BC64-64DA30A7D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5F4D18AD-FF96-4F58-B19E-0B816ED1B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413768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977628012"/>
              </p:ext>
            </p:extLst>
          </p:nvPr>
        </p:nvGraphicFramePr>
        <p:xfrm>
          <a:off x="366318" y="738067"/>
          <a:ext cx="11459364" cy="602314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Talk for writing used as stimulus across the year</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may vary due to children’s interests </a:t>
                      </a:r>
                    </a:p>
                    <a:p>
                      <a:pPr algn="ctr"/>
                      <a:endParaRPr lang="en-US"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Marvellous Me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The Colour Monster</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You Choose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Goldilocks and the three bears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Owl babies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The big book of families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err="1">
                          <a:solidFill>
                            <a:schemeClr val="tx1"/>
                          </a:solidFill>
                          <a:effectLst/>
                          <a:latin typeface="+mn-lt"/>
                          <a:ea typeface="+mn-ea"/>
                          <a:cs typeface="Amatic SC" panose="00000500000000000000" pitchFamily="2" charset="-79"/>
                        </a:rPr>
                        <a:t>Peepo</a:t>
                      </a: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Monkey puzzle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Once there were giants</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Making marks – using different media such as paint, pencil, crayon felt pen etc.</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0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The Jolly Christmas Postman              Christmas story/ Nativity  Rama and Sita                 The gingerbread man Dear Santa                       The Christmas Bear  We’re going on a bear hunt</a:t>
                      </a:r>
                    </a:p>
                    <a:p>
                      <a:pPr algn="ctr">
                        <a:lnSpc>
                          <a:spcPct val="100000"/>
                        </a:lnSpc>
                        <a:spcAft>
                          <a:spcPts val="80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beginning to give them meaning.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Beginning to Sequence the story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US" sz="1100"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The Great race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A dot in the snow</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Little Red Riding hood</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Dear Zoo</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err="1">
                          <a:solidFill>
                            <a:schemeClr val="tx1"/>
                          </a:solidFill>
                          <a:effectLst/>
                          <a:latin typeface="+mn-lt"/>
                          <a:ea typeface="Calibri" panose="020F0502020204030204" pitchFamily="34" charset="0"/>
                          <a:cs typeface="Amatic SC" panose="00000500000000000000" pitchFamily="2" charset="-79"/>
                        </a:rPr>
                        <a:t>Handa’s</a:t>
                      </a:r>
                      <a:r>
                        <a:rPr lang="en-US" sz="1100" dirty="0">
                          <a:solidFill>
                            <a:schemeClr val="tx1"/>
                          </a:solidFill>
                          <a:effectLst/>
                          <a:latin typeface="+mn-lt"/>
                          <a:ea typeface="Calibri" panose="020F0502020204030204" pitchFamily="34" charset="0"/>
                          <a:cs typeface="Amatic SC" panose="00000500000000000000" pitchFamily="2" charset="-79"/>
                        </a:rPr>
                        <a:t> Surprise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Brown Bear Brown Bear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Rumble in the jungle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Polar bear Polar bear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Doing the animal bop</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beginning to give them meaning. Drawings pictures.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The Tiny Seed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Oliver’s Vegetables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Jaspers Beanstalk</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The very hungry caterpillar</a:t>
                      </a:r>
                    </a:p>
                    <a:p>
                      <a:pPr algn="ctr">
                        <a:lnSpc>
                          <a:spcPct val="107000"/>
                        </a:lnSpc>
                        <a:spcAft>
                          <a:spcPts val="0"/>
                        </a:spcAft>
                      </a:pPr>
                      <a:r>
                        <a:rPr lang="en-US" sz="1100" dirty="0" err="1">
                          <a:solidFill>
                            <a:schemeClr val="tx1"/>
                          </a:solidFill>
                          <a:effectLst/>
                          <a:latin typeface="+mn-lt"/>
                          <a:ea typeface="Calibri" panose="020F0502020204030204" pitchFamily="34" charset="0"/>
                          <a:cs typeface="Amatic SC" panose="00000500000000000000" pitchFamily="2" charset="-79"/>
                        </a:rPr>
                        <a:t>Aghh</a:t>
                      </a:r>
                      <a:r>
                        <a:rPr lang="en-US" sz="1100" dirty="0">
                          <a:solidFill>
                            <a:schemeClr val="tx1"/>
                          </a:solidFill>
                          <a:effectLst/>
                          <a:latin typeface="+mn-lt"/>
                          <a:ea typeface="Calibri" panose="020F0502020204030204" pitchFamily="34" charset="0"/>
                          <a:cs typeface="Amatic SC" panose="00000500000000000000" pitchFamily="2" charset="-79"/>
                        </a:rPr>
                        <a:t> spider</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Pig in the Pond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Farmer Duck</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What the ladybird heard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We’re going on an egg hunt</a:t>
                      </a: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Way back home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Mr </a:t>
                      </a:r>
                      <a:r>
                        <a:rPr lang="en-GB" sz="1100" dirty="0" err="1">
                          <a:solidFill>
                            <a:schemeClr val="tx1"/>
                          </a:solidFill>
                          <a:effectLst/>
                          <a:latin typeface="+mn-lt"/>
                          <a:ea typeface="Calibri" panose="020F0502020204030204" pitchFamily="34" charset="0"/>
                          <a:cs typeface="Amatic SC" panose="00000500000000000000" pitchFamily="2" charset="-79"/>
                        </a:rPr>
                        <a:t>Grumpy’s</a:t>
                      </a:r>
                      <a:r>
                        <a:rPr lang="en-GB" sz="1100" dirty="0">
                          <a:solidFill>
                            <a:schemeClr val="tx1"/>
                          </a:solidFill>
                          <a:effectLst/>
                          <a:latin typeface="+mn-lt"/>
                          <a:ea typeface="Calibri" panose="020F0502020204030204" pitchFamily="34" charset="0"/>
                          <a:cs typeface="Amatic SC" panose="00000500000000000000" pitchFamily="2" charset="-79"/>
                        </a:rPr>
                        <a:t> outing</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Train Ride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Oi! Get off my train!</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On the way home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three little pigs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What a wonderful world</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What did the owl see?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Some children forming letters from their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Billy’s Bucket</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The three Billy Goats Gruff</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Commotion in the ocean</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Sharing a shell</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Lets go to the seaside</a:t>
                      </a: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Some children forming letters from their name</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CBEC554E-EAC1-46B5-963E-F768A4BC0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44A4A2AA-EAB6-4902-B656-DF54D9E39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pic>
        <p:nvPicPr>
          <p:cNvPr id="11" name="Picture 10">
            <a:extLst>
              <a:ext uri="{FF2B5EF4-FFF2-40B4-BE49-F238E27FC236}">
                <a16:creationId xmlns:a16="http://schemas.microsoft.com/office/drawing/2014/main" id="{EB34249B-ED6B-4710-86E9-32D883B46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9586" y="156394"/>
            <a:ext cx="501298" cy="501298"/>
          </a:xfrm>
          <a:prstGeom prst="rect">
            <a:avLst/>
          </a:prstGeom>
        </p:spPr>
      </p:pic>
    </p:spTree>
    <p:extLst>
      <p:ext uri="{BB962C8B-B14F-4D97-AF65-F5344CB8AC3E}">
        <p14:creationId xmlns:p14="http://schemas.microsoft.com/office/powerpoint/2010/main" val="426974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127485952"/>
              </p:ext>
            </p:extLst>
          </p:nvPr>
        </p:nvGraphicFramePr>
        <p:xfrm>
          <a:off x="366318" y="738067"/>
          <a:ext cx="11459364" cy="571834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Talk for writing used as stimulus across the year</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may vary due to children’s interests </a:t>
                      </a:r>
                    </a:p>
                    <a:p>
                      <a:pPr algn="ctr"/>
                      <a:endParaRPr lang="en-US"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Marvellous Me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The Colour Monster</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You Choose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Goldilocks and the three bears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Owl babies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The big book of families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err="1">
                          <a:solidFill>
                            <a:schemeClr val="tx1"/>
                          </a:solidFill>
                          <a:effectLst/>
                          <a:latin typeface="+mn-lt"/>
                          <a:ea typeface="+mn-ea"/>
                          <a:cs typeface="Amatic SC" panose="00000500000000000000" pitchFamily="2" charset="-79"/>
                        </a:rPr>
                        <a:t>Peepo</a:t>
                      </a: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Monkey puzzle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Once there were giants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err="1">
                          <a:solidFill>
                            <a:schemeClr val="tx1"/>
                          </a:solidFill>
                          <a:effectLst/>
                          <a:latin typeface="+mn-lt"/>
                          <a:ea typeface="+mn-ea"/>
                          <a:cs typeface="Amatic SC" panose="00000500000000000000" pitchFamily="2" charset="-79"/>
                        </a:rPr>
                        <a:t>GrandPa</a:t>
                      </a:r>
                      <a:r>
                        <a:rPr lang="en-GB" sz="1100" kern="1200" dirty="0">
                          <a:solidFill>
                            <a:schemeClr val="tx1"/>
                          </a:solidFill>
                          <a:effectLst/>
                          <a:latin typeface="+mn-lt"/>
                          <a:ea typeface="+mn-ea"/>
                          <a:cs typeface="Amatic SC" panose="00000500000000000000" pitchFamily="2" charset="-79"/>
                        </a:rPr>
                        <a:t> Bodley and the Photographs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We are all wonders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Pumpkin Soup</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Dominant hand, tripod grip, mark making, giving meaning to marks and labelling.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Writing initial sounds and simple captions.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Use initial sounds to label characters / images. </a:t>
                      </a:r>
                      <a:r>
                        <a:rPr lang="en-GB" sz="1100" dirty="0">
                          <a:solidFill>
                            <a:schemeClr val="bg1">
                              <a:lumMod val="50000"/>
                            </a:schemeClr>
                          </a:solidFill>
                        </a:rPr>
                        <a:t>Names Labels.</a:t>
                      </a:r>
                      <a:endParaRPr lang="en-GB" sz="11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0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The Jolly Christmas Postman              Christmas story/ Nativity  Rama and Sita                 The gingerbread man Dear Santa                       The Christmas Bear  We’re going on a bear hunt                                Stick Man</a:t>
                      </a:r>
                    </a:p>
                    <a:p>
                      <a:pPr algn="ctr">
                        <a:lnSpc>
                          <a:spcPct val="100000"/>
                        </a:lnSpc>
                        <a:spcAft>
                          <a:spcPts val="80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US" sz="1100" dirty="0">
                        <a:solidFill>
                          <a:schemeClr val="bg1">
                            <a:lumMod val="50000"/>
                          </a:schemeClr>
                        </a:solidFill>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Name writing, labelling using initial sounds, Retelling stories in writing area, </a:t>
                      </a:r>
                      <a:r>
                        <a:rPr lang="en-US" sz="1100" dirty="0">
                          <a:solidFill>
                            <a:schemeClr val="bg1">
                              <a:lumMod val="50000"/>
                            </a:schemeClr>
                          </a:solidFill>
                        </a:rPr>
                        <a:t>Help children identify the sound that is tricky to spell. </a:t>
                      </a:r>
                    </a:p>
                    <a:p>
                      <a:pPr algn="ctr">
                        <a:lnSpc>
                          <a:spcPct val="107000"/>
                        </a:lnSpc>
                        <a:spcAft>
                          <a:spcPts val="800"/>
                        </a:spcAft>
                      </a:pPr>
                      <a:r>
                        <a:rPr lang="en-US" sz="1100" dirty="0">
                          <a:solidFill>
                            <a:schemeClr val="bg1">
                              <a:lumMod val="50000"/>
                            </a:schemeClr>
                          </a:solidFill>
                        </a:rPr>
                        <a:t>Sequence the story </a:t>
                      </a:r>
                    </a:p>
                    <a:p>
                      <a:pPr algn="ctr">
                        <a:lnSpc>
                          <a:spcPct val="107000"/>
                        </a:lnSpc>
                        <a:spcAft>
                          <a:spcPts val="80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a sentence </a:t>
                      </a:r>
                      <a:endParaRPr lang="en-US" sz="1100"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The Great race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A dot in the snow</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Little Red Riding hood</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err="1">
                          <a:solidFill>
                            <a:schemeClr val="tx1"/>
                          </a:solidFill>
                          <a:effectLst/>
                          <a:latin typeface="+mn-lt"/>
                          <a:ea typeface="Calibri" panose="020F0502020204030204" pitchFamily="34" charset="0"/>
                          <a:cs typeface="Amatic SC" panose="00000500000000000000" pitchFamily="2" charset="-79"/>
                        </a:rPr>
                        <a:t>Handa’s</a:t>
                      </a:r>
                      <a:r>
                        <a:rPr lang="en-US" sz="1100" dirty="0">
                          <a:solidFill>
                            <a:schemeClr val="tx1"/>
                          </a:solidFill>
                          <a:effectLst/>
                          <a:latin typeface="+mn-lt"/>
                          <a:ea typeface="Calibri" panose="020F0502020204030204" pitchFamily="34" charset="0"/>
                          <a:cs typeface="Amatic SC" panose="00000500000000000000" pitchFamily="2" charset="-79"/>
                        </a:rPr>
                        <a:t> Surprise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Brown Bear Brown Bear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Polar bear Polar bear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Doing the animal bop</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The Gruffalo</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some of the tricky words such as I, me, my, like, to, the. Writing CVC words, Labels using CVC, CVCC, CCVC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bg1">
                              <a:lumMod val="50000"/>
                            </a:schemeClr>
                          </a:solidFill>
                        </a:rPr>
                        <a:t>Guided writing based around developing short sentences in a meaningful context. Create a story board.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The Tiny Seed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Oliver’s Vegetables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Jaspers Beanstalk</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The very hungry caterpillar</a:t>
                      </a:r>
                    </a:p>
                    <a:p>
                      <a:pPr algn="ctr">
                        <a:lnSpc>
                          <a:spcPct val="107000"/>
                        </a:lnSpc>
                        <a:spcAft>
                          <a:spcPts val="0"/>
                        </a:spcAft>
                      </a:pPr>
                      <a:r>
                        <a:rPr lang="en-US" sz="1100" dirty="0" err="1">
                          <a:solidFill>
                            <a:schemeClr val="tx1"/>
                          </a:solidFill>
                          <a:effectLst/>
                          <a:latin typeface="+mn-lt"/>
                          <a:ea typeface="Calibri" panose="020F0502020204030204" pitchFamily="34" charset="0"/>
                          <a:cs typeface="Amatic SC" panose="00000500000000000000" pitchFamily="2" charset="-79"/>
                        </a:rPr>
                        <a:t>Aghh</a:t>
                      </a:r>
                      <a:r>
                        <a:rPr lang="en-US" sz="1100" dirty="0">
                          <a:solidFill>
                            <a:schemeClr val="tx1"/>
                          </a:solidFill>
                          <a:effectLst/>
                          <a:latin typeface="+mn-lt"/>
                          <a:ea typeface="Calibri" panose="020F0502020204030204" pitchFamily="34" charset="0"/>
                          <a:cs typeface="Amatic SC" panose="00000500000000000000" pitchFamily="2" charset="-79"/>
                        </a:rPr>
                        <a:t> spider</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Pig in the Pond</a:t>
                      </a:r>
                    </a:p>
                    <a:p>
                      <a:pPr algn="ctr">
                        <a:lnSpc>
                          <a:spcPct val="107000"/>
                        </a:lnSpc>
                        <a:spcAft>
                          <a:spcPts val="0"/>
                        </a:spcAft>
                      </a:pPr>
                      <a:r>
                        <a:rPr lang="en-US" sz="1100" dirty="0" err="1">
                          <a:solidFill>
                            <a:schemeClr val="tx1"/>
                          </a:solidFill>
                          <a:effectLst/>
                          <a:latin typeface="+mn-lt"/>
                          <a:ea typeface="Calibri" panose="020F0502020204030204" pitchFamily="34" charset="0"/>
                          <a:cs typeface="Amatic SC" panose="00000500000000000000" pitchFamily="2" charset="-79"/>
                        </a:rPr>
                        <a:t>Mr</a:t>
                      </a:r>
                      <a:r>
                        <a:rPr lang="en-US" sz="1100" dirty="0">
                          <a:solidFill>
                            <a:schemeClr val="tx1"/>
                          </a:solidFill>
                          <a:effectLst/>
                          <a:latin typeface="+mn-lt"/>
                          <a:ea typeface="Calibri" panose="020F0502020204030204" pitchFamily="34" charset="0"/>
                          <a:cs typeface="Amatic SC" panose="00000500000000000000" pitchFamily="2" charset="-79"/>
                        </a:rPr>
                        <a:t> Wolfs Pancakes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The Tiger who came to tea</a:t>
                      </a: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Creating own story maps, writing captions and labels, writing simple sentences. </a:t>
                      </a:r>
                      <a:r>
                        <a:rPr lang="en-US" sz="1100" dirty="0">
                          <a:solidFill>
                            <a:schemeClr val="bg1">
                              <a:lumMod val="50000"/>
                            </a:schemeClr>
                          </a:solidFill>
                        </a:rPr>
                        <a:t>Writing short sentences to accompany story maps.  Order the Easter story. </a:t>
                      </a:r>
                    </a:p>
                    <a:p>
                      <a:pPr algn="ctr">
                        <a:lnSpc>
                          <a:spcPct val="107000"/>
                        </a:lnSpc>
                        <a:spcAft>
                          <a:spcPts val="0"/>
                        </a:spcAft>
                      </a:pPr>
                      <a:r>
                        <a:rPr lang="en-US" sz="1100" dirty="0">
                          <a:solidFill>
                            <a:schemeClr val="bg1">
                              <a:lumMod val="50000"/>
                            </a:schemeClr>
                          </a:solidFill>
                        </a:rPr>
                        <a:t>Labels and captions – life cycles</a:t>
                      </a:r>
                    </a:p>
                    <a:p>
                      <a:pPr algn="ctr">
                        <a:lnSpc>
                          <a:spcPct val="107000"/>
                        </a:lnSpc>
                        <a:spcAft>
                          <a:spcPts val="0"/>
                        </a:spcAft>
                      </a:pPr>
                      <a:r>
                        <a:rPr lang="en-US" sz="1100" dirty="0">
                          <a:solidFill>
                            <a:schemeClr val="bg1">
                              <a:lumMod val="50000"/>
                            </a:schemeClr>
                          </a:solidFill>
                        </a:rPr>
                        <a:t>Character descriptions. </a:t>
                      </a:r>
                    </a:p>
                    <a:p>
                      <a:pPr algn="ctr">
                        <a:lnSpc>
                          <a:spcPct val="107000"/>
                        </a:lnSpc>
                        <a:spcAft>
                          <a:spcPts val="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2 sentences </a:t>
                      </a:r>
                      <a:endParaRPr lang="en-US" sz="11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Way back home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Mr </a:t>
                      </a:r>
                      <a:r>
                        <a:rPr lang="en-GB" sz="1100" dirty="0" err="1">
                          <a:solidFill>
                            <a:schemeClr val="tx1"/>
                          </a:solidFill>
                          <a:effectLst/>
                          <a:latin typeface="+mn-lt"/>
                          <a:ea typeface="Calibri" panose="020F0502020204030204" pitchFamily="34" charset="0"/>
                          <a:cs typeface="Amatic SC" panose="00000500000000000000" pitchFamily="2" charset="-79"/>
                        </a:rPr>
                        <a:t>Grumpy’s</a:t>
                      </a:r>
                      <a:r>
                        <a:rPr lang="en-GB" sz="1100" dirty="0">
                          <a:solidFill>
                            <a:schemeClr val="tx1"/>
                          </a:solidFill>
                          <a:effectLst/>
                          <a:latin typeface="+mn-lt"/>
                          <a:ea typeface="Calibri" panose="020F0502020204030204" pitchFamily="34" charset="0"/>
                          <a:cs typeface="Amatic SC" panose="00000500000000000000" pitchFamily="2" charset="-79"/>
                        </a:rPr>
                        <a:t> outing</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Train Ride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Oi! Get off my train!</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On the way home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three little pigs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What a wonderful world</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What did the owl see?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Snail and the Whale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What did the tree see?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for a purpose: recipes, lists, cards in role play using phonetically plausible attempts at words, use finger spaces</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a:solidFill>
                            <a:schemeClr val="bg1">
                              <a:lumMod val="50000"/>
                            </a:schemeClr>
                          </a:solidFill>
                        </a:rPr>
                        <a:t>Form lower-case and capital letters correctly. Rhyming words.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Billy’s Bucket</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Commotion in the ocean</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Sharing a shell</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Lets go to the seaside</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Under the sea – non fiction</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Tiddler</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World Atlas</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The Journey</a:t>
                      </a: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Story writing, writing sentences using a range of tricky words that are spelt correctly. Beginning to use full stops, capital letters and finger spaces.</a:t>
                      </a:r>
                      <a:r>
                        <a:rPr lang="en-US" sz="1100" dirty="0">
                          <a:solidFill>
                            <a:schemeClr val="bg1">
                              <a:lumMod val="50000"/>
                            </a:schemeClr>
                          </a:solidFill>
                        </a:rPr>
                        <a:t> Innovation of familiar texts Using familiar texts as a model for writing own stories.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Character description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CBEC554E-EAC1-46B5-963E-F768A4BC0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44A4A2AA-EAB6-4902-B656-DF54D9E39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pic>
        <p:nvPicPr>
          <p:cNvPr id="11" name="Picture 10">
            <a:extLst>
              <a:ext uri="{FF2B5EF4-FFF2-40B4-BE49-F238E27FC236}">
                <a16:creationId xmlns:a16="http://schemas.microsoft.com/office/drawing/2014/main" id="{EB34249B-ED6B-4710-86E9-32D883B46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9586" y="156394"/>
            <a:ext cx="501298" cy="501298"/>
          </a:xfrm>
          <a:prstGeom prst="rect">
            <a:avLst/>
          </a:prstGeom>
        </p:spPr>
      </p:pic>
    </p:spTree>
    <p:extLst>
      <p:ext uri="{BB962C8B-B14F-4D97-AF65-F5344CB8AC3E}">
        <p14:creationId xmlns:p14="http://schemas.microsoft.com/office/powerpoint/2010/main" val="3943596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881865019"/>
              </p:ext>
            </p:extLst>
          </p:nvPr>
        </p:nvGraphicFramePr>
        <p:xfrm>
          <a:off x="231033" y="575513"/>
          <a:ext cx="11459364" cy="560832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Ticket to Ride!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r>
                        <a:rPr lang="en-US" sz="1800" b="0" i="1" kern="1200" dirty="0">
                          <a:solidFill>
                            <a:schemeClr val="bg1">
                              <a:lumMod val="50000"/>
                            </a:schemeClr>
                          </a:solidFill>
                          <a:effectLst/>
                          <a:latin typeface="+mn-lt"/>
                          <a:ea typeface="+mn-ea"/>
                          <a:cs typeface="+mn-cs"/>
                        </a:rPr>
                        <a:t>“Without mathematics, there’s nothing you can do. Everything around you is mathematics. Everything around you is numbers.” – </a:t>
                      </a:r>
                      <a:r>
                        <a:rPr lang="en-US" sz="1800" b="1" i="1" kern="1200" dirty="0">
                          <a:solidFill>
                            <a:schemeClr val="bg1">
                              <a:lumMod val="50000"/>
                            </a:schemeClr>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r>
                        <a:rPr lang="en-US" sz="1000" b="1" i="1" kern="1200" dirty="0">
                          <a:solidFill>
                            <a:srgbClr val="CC66FF"/>
                          </a:solidFill>
                          <a:effectLst/>
                          <a:latin typeface="+mn-lt"/>
                          <a:ea typeface="+mn-ea"/>
                          <a:cs typeface="+mn-cs"/>
                        </a:rPr>
                        <a:t>Mathematics Mastery</a:t>
                      </a:r>
                      <a:endParaRPr lang="en-US" sz="10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Building with shapes and blocks</a:t>
                      </a:r>
                    </a:p>
                    <a:p>
                      <a:pPr marL="0" indent="0" algn="ctr">
                        <a:buFont typeface="Arial" panose="020B0604020202020204" pitchFamily="34" charset="0"/>
                        <a:buNone/>
                      </a:pPr>
                      <a:r>
                        <a:rPr lang="en-US" sz="1000" dirty="0"/>
                        <a:t>Beginning to use random numbers in play</a:t>
                      </a:r>
                    </a:p>
                    <a:p>
                      <a:pPr marL="0" indent="0" algn="ctr">
                        <a:buFont typeface="Arial" panose="020B0604020202020204" pitchFamily="34" charset="0"/>
                        <a:buNone/>
                      </a:pPr>
                      <a:r>
                        <a:rPr lang="en-US" sz="1000" dirty="0"/>
                        <a:t>Birthdays – knowing my 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Building with shapes and blocks</a:t>
                      </a:r>
                    </a:p>
                    <a:p>
                      <a:pPr marL="0" indent="0" algn="ctr">
                        <a:buFont typeface="Arial" panose="020B0604020202020204" pitchFamily="34" charset="0"/>
                        <a:buNone/>
                      </a:pPr>
                      <a:r>
                        <a:rPr lang="en-US" sz="1000" dirty="0"/>
                        <a:t>Beginning to use random numbers in play for counting 1,3,4</a:t>
                      </a:r>
                    </a:p>
                    <a:p>
                      <a:pPr marL="0" indent="0" algn="ctr">
                        <a:buFont typeface="Arial" panose="020B0604020202020204" pitchFamily="34" charset="0"/>
                        <a:buNone/>
                      </a:pPr>
                      <a:r>
                        <a:rPr lang="en-US" sz="1000" dirty="0"/>
                        <a:t>Birthdays – knowing my age</a:t>
                      </a:r>
                    </a:p>
                    <a:p>
                      <a:pPr marL="0" indent="0" algn="ctr">
                        <a:buFont typeface="Arial" panose="020B0604020202020204" pitchFamily="34" charset="0"/>
                        <a:buNone/>
                      </a:pPr>
                      <a:r>
                        <a:rPr lang="en-US" sz="1000" dirty="0"/>
                        <a:t>Completing puzzles</a:t>
                      </a:r>
                    </a:p>
                    <a:p>
                      <a:pPr marL="0" indent="0" algn="ctr">
                        <a:buFont typeface="Arial" panose="020B0604020202020204" pitchFamily="34" charset="0"/>
                        <a:buNone/>
                      </a:pPr>
                      <a:r>
                        <a:rPr lang="en-US" sz="1000" dirty="0"/>
                        <a:t>patterns</a:t>
                      </a:r>
                    </a:p>
                    <a:p>
                      <a:pPr algn="ct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50" dirty="0"/>
                        <a:t>Counting rhymes and songs </a:t>
                      </a:r>
                    </a:p>
                    <a:p>
                      <a:pPr marL="0" indent="0" algn="ctr">
                        <a:buFontTx/>
                        <a:buNone/>
                      </a:pPr>
                      <a:r>
                        <a:rPr lang="en-US" sz="1050" dirty="0"/>
                        <a:t>Finger rhymes</a:t>
                      </a:r>
                    </a:p>
                    <a:p>
                      <a:pPr marL="0" indent="0" algn="ctr">
                        <a:buFont typeface="Arial" panose="020B0604020202020204" pitchFamily="34" charset="0"/>
                        <a:buNone/>
                      </a:pPr>
                      <a:r>
                        <a:rPr lang="en-US" sz="1050" dirty="0"/>
                        <a:t>Building with shapes and blocks</a:t>
                      </a:r>
                    </a:p>
                    <a:p>
                      <a:pPr marL="0" indent="0" algn="ctr">
                        <a:buFont typeface="Arial" panose="020B0604020202020204" pitchFamily="34" charset="0"/>
                        <a:buNone/>
                      </a:pPr>
                      <a:r>
                        <a:rPr lang="en-US" sz="1050" dirty="0"/>
                        <a:t>Beginning to count in play</a:t>
                      </a:r>
                    </a:p>
                    <a:p>
                      <a:pPr marL="0" indent="0" algn="ctr">
                        <a:buFont typeface="Arial" panose="020B0604020202020204" pitchFamily="34" charset="0"/>
                        <a:buNone/>
                      </a:pPr>
                      <a:r>
                        <a:rPr lang="en-US" sz="1050" dirty="0"/>
                        <a:t>Birthdays – knowing my age and recognizing familiar numbers – 3 “I am 3”</a:t>
                      </a:r>
                    </a:p>
                    <a:p>
                      <a:pPr marL="0" indent="0" algn="ctr">
                        <a:buFont typeface="Arial" panose="020B0604020202020204" pitchFamily="34" charset="0"/>
                        <a:buNone/>
                      </a:pPr>
                      <a:r>
                        <a:rPr lang="en-US" sz="1050" dirty="0"/>
                        <a:t>Completing puzzles</a:t>
                      </a:r>
                    </a:p>
                    <a:p>
                      <a:pPr marL="0" indent="0" algn="ctr">
                        <a:buFont typeface="Arial" panose="020B0604020202020204" pitchFamily="34" charset="0"/>
                        <a:buNone/>
                      </a:pPr>
                      <a:r>
                        <a:rPr lang="en-US" sz="1050" dirty="0"/>
                        <a:t>patterns</a:t>
                      </a: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Talk about and explore shapes</a:t>
                      </a:r>
                    </a:p>
                    <a:p>
                      <a:pPr marL="0" indent="0" algn="ctr">
                        <a:buFont typeface="Arial" panose="020B0604020202020204" pitchFamily="34" charset="0"/>
                        <a:buNone/>
                      </a:pPr>
                      <a:r>
                        <a:rPr lang="en-US" sz="1000" dirty="0"/>
                        <a:t>Counting in sequence</a:t>
                      </a:r>
                    </a:p>
                    <a:p>
                      <a:pPr marL="0" indent="0" algn="ctr">
                        <a:buFont typeface="Arial" panose="020B0604020202020204" pitchFamily="34" charset="0"/>
                        <a:buNone/>
                      </a:pPr>
                      <a:r>
                        <a:rPr lang="en-US" sz="1000" dirty="0"/>
                        <a:t>Beginning to count out quantities under 6</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Birthdays –recognizing familiar numbers – 3 “I am 3”</a:t>
                      </a:r>
                    </a:p>
                    <a:p>
                      <a:pPr marL="0" indent="0" algn="ctr">
                        <a:buFont typeface="Arial" panose="020B0604020202020204" pitchFamily="34" charset="0"/>
                        <a:buNone/>
                      </a:pPr>
                      <a:r>
                        <a:rPr lang="en-US" sz="1000" dirty="0"/>
                        <a:t>Completing puzzles</a:t>
                      </a:r>
                    </a:p>
                    <a:p>
                      <a:pPr marL="0" indent="0" algn="ctr">
                        <a:buFont typeface="Arial" panose="020B0604020202020204" pitchFamily="34" charset="0"/>
                        <a:buNone/>
                      </a:pPr>
                      <a:r>
                        <a:rPr lang="en-US" sz="1000" dirty="0"/>
                        <a:t>patterns</a:t>
                      </a: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Talk about and explore shapes</a:t>
                      </a:r>
                    </a:p>
                    <a:p>
                      <a:pPr marL="0" indent="0" algn="ctr">
                        <a:buFont typeface="Arial" panose="020B0604020202020204" pitchFamily="34" charset="0"/>
                        <a:buNone/>
                      </a:pPr>
                      <a:r>
                        <a:rPr lang="en-US" sz="1000" dirty="0"/>
                        <a:t>Counting in sequence</a:t>
                      </a:r>
                    </a:p>
                    <a:p>
                      <a:pPr marL="0" indent="0" algn="ctr">
                        <a:buFont typeface="Arial" panose="020B0604020202020204" pitchFamily="34" charset="0"/>
                        <a:buNone/>
                      </a:pPr>
                      <a:r>
                        <a:rPr lang="en-US" sz="1000" dirty="0"/>
                        <a:t>Beginning to count out quantities under 6</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Birthdays –recognizing familiar numbers – 3 “I am 3”</a:t>
                      </a:r>
                    </a:p>
                    <a:p>
                      <a:pPr marL="0" indent="0" algn="ctr">
                        <a:buFont typeface="Arial" panose="020B0604020202020204" pitchFamily="34" charset="0"/>
                        <a:buNone/>
                      </a:pPr>
                      <a:r>
                        <a:rPr lang="en-US" sz="1000" dirty="0"/>
                        <a:t>Completing puzzles</a:t>
                      </a:r>
                    </a:p>
                    <a:p>
                      <a:pPr marL="0" indent="0" algn="ctr">
                        <a:buFont typeface="Arial" panose="020B0604020202020204" pitchFamily="34" charset="0"/>
                        <a:buNone/>
                      </a:pPr>
                      <a:r>
                        <a:rPr lang="en-US" sz="1000" dirty="0"/>
                        <a:t>patterns</a:t>
                      </a:r>
                    </a:p>
                    <a:p>
                      <a:pPr algn="ctr"/>
                      <a:r>
                        <a:rPr lang="en-GB" sz="1000" b="0" dirty="0">
                          <a:solidFill>
                            <a:schemeClr val="tx1"/>
                          </a:solidFill>
                        </a:rPr>
                        <a:t>Capacity, weight length – comparing more or 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Talk about and explore shapes</a:t>
                      </a:r>
                    </a:p>
                    <a:p>
                      <a:pPr marL="0" indent="0" algn="ctr">
                        <a:buFont typeface="Arial" panose="020B0604020202020204" pitchFamily="34" charset="0"/>
                        <a:buNone/>
                      </a:pPr>
                      <a:r>
                        <a:rPr lang="en-US" sz="1000" dirty="0"/>
                        <a:t>Counting in sequence</a:t>
                      </a:r>
                    </a:p>
                    <a:p>
                      <a:pPr marL="0" indent="0" algn="ctr">
                        <a:buFont typeface="Arial" panose="020B0604020202020204" pitchFamily="34" charset="0"/>
                        <a:buNone/>
                      </a:pPr>
                      <a:r>
                        <a:rPr lang="en-US" sz="1000" dirty="0"/>
                        <a:t>Beginning to count out quantities under 6</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Birthdays –recognizing familiar numbers – 3 “I am 3”</a:t>
                      </a:r>
                    </a:p>
                    <a:p>
                      <a:pPr marL="0" indent="0" algn="ctr">
                        <a:buFont typeface="Arial" panose="020B0604020202020204" pitchFamily="34" charset="0"/>
                        <a:buNone/>
                      </a:pPr>
                      <a:r>
                        <a:rPr lang="en-US" sz="1000" dirty="0"/>
                        <a:t>Completing puzzles</a:t>
                      </a:r>
                    </a:p>
                    <a:p>
                      <a:pPr marL="0" indent="0" algn="ctr">
                        <a:buFont typeface="Arial" panose="020B0604020202020204" pitchFamily="34" charset="0"/>
                        <a:buNone/>
                      </a:pPr>
                      <a:r>
                        <a:rPr lang="en-US" sz="1000" dirty="0"/>
                        <a:t>patterns</a:t>
                      </a:r>
                    </a:p>
                    <a:p>
                      <a:pPr algn="ctr"/>
                      <a:r>
                        <a:rPr lang="en-GB" sz="1000" b="0" dirty="0">
                          <a:solidFill>
                            <a:schemeClr val="tx1"/>
                          </a:solidFill>
                        </a:rPr>
                        <a:t>Capacity, weight length – comparing more or less</a:t>
                      </a:r>
                    </a:p>
                    <a:p>
                      <a:pPr algn="ctr"/>
                      <a:r>
                        <a:rPr lang="en-US" sz="1000" b="0" dirty="0">
                          <a:solidFill>
                            <a:schemeClr val="tx1"/>
                          </a:solidFill>
                          <a:latin typeface="+mn-lt"/>
                          <a:cs typeface="Amatic SC" panose="00000500000000000000" pitchFamily="2" charset="-79"/>
                        </a:rPr>
                        <a:t>Link numeral and quantity up to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874" y="68140"/>
            <a:ext cx="618138" cy="618138"/>
          </a:xfrm>
          <a:prstGeom prst="rect">
            <a:avLst/>
          </a:prstGeom>
        </p:spPr>
      </p:pic>
      <p:pic>
        <p:nvPicPr>
          <p:cNvPr id="9" name="Picture 8">
            <a:extLst>
              <a:ext uri="{FF2B5EF4-FFF2-40B4-BE49-F238E27FC236}">
                <a16:creationId xmlns:a16="http://schemas.microsoft.com/office/drawing/2014/main" id="{7E15B65F-02B4-491C-949B-E262124F3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4F12C548-9EBB-4761-A889-A7E7214DA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nvPr>
        </p:nvGraphicFramePr>
        <p:xfrm>
          <a:off x="231033" y="575513"/>
          <a:ext cx="11459364" cy="577596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Ticket to Ride!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r>
                        <a:rPr lang="en-US" sz="1800" b="0" i="1" kern="1200" dirty="0">
                          <a:solidFill>
                            <a:schemeClr val="bg1">
                              <a:lumMod val="50000"/>
                            </a:schemeClr>
                          </a:solidFill>
                          <a:effectLst/>
                          <a:latin typeface="+mn-lt"/>
                          <a:ea typeface="+mn-ea"/>
                          <a:cs typeface="+mn-cs"/>
                        </a:rPr>
                        <a:t>“Without mathematics, there’s nothing you can do. Everything around you is mathematics. Everything around you is numbers.” – </a:t>
                      </a:r>
                      <a:r>
                        <a:rPr lang="en-US" sz="1800" b="1" i="1" kern="1200" dirty="0">
                          <a:solidFill>
                            <a:schemeClr val="bg1">
                              <a:lumMod val="50000"/>
                            </a:schemeClr>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r>
                        <a:rPr lang="en-US" sz="1000" b="1" i="1" kern="1200" dirty="0">
                          <a:solidFill>
                            <a:srgbClr val="CC66FF"/>
                          </a:solidFill>
                          <a:effectLst/>
                          <a:latin typeface="+mn-lt"/>
                          <a:ea typeface="+mn-ea"/>
                          <a:cs typeface="+mn-cs"/>
                        </a:rPr>
                        <a:t>Mathematics Mastery</a:t>
                      </a:r>
                      <a:endParaRPr lang="en-US" sz="10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a:t>
                      </a:r>
                    </a:p>
                    <a:p>
                      <a:pPr marL="0" indent="0" algn="ctr">
                        <a:buFont typeface="Arial" panose="020B0604020202020204" pitchFamily="34" charset="0"/>
                        <a:buNone/>
                      </a:pPr>
                      <a:r>
                        <a:rPr lang="en-US" sz="1000" dirty="0"/>
                        <a:t>Classifying objects based on one attribute •Matching equal and unequal sets •Comparing objects and sets. Subatising. •Ordering objects and sets / introduce manipulatives. Number recognition. 2D Shapes. </a:t>
                      </a:r>
                    </a:p>
                    <a:p>
                      <a:pPr algn="ctr"/>
                      <a:r>
                        <a:rPr lang="en-GB" sz="1400" b="1" dirty="0">
                          <a:solidFill>
                            <a:schemeClr val="bg1">
                              <a:lumMod val="50000"/>
                            </a:schemeClr>
                          </a:solidFill>
                        </a:rPr>
                        <a:t>Pattern and early number</a:t>
                      </a:r>
                    </a:p>
                    <a:p>
                      <a:pPr algn="ctr"/>
                      <a:r>
                        <a:rPr lang="en-US" sz="1000" dirty="0"/>
                        <a:t>Recognise, describe, copy and extend colour and size patterns •Count and represent the numbers 1 to 3 •Estimate and check by counting. Recognise numbers in the environment.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dirty="0">
                          <a:solidFill>
                            <a:schemeClr val="bg1">
                              <a:lumMod val="50000"/>
                            </a:schemeClr>
                          </a:solidFill>
                        </a:rPr>
                        <a:t>Numbers within 6</a:t>
                      </a:r>
                    </a:p>
                    <a:p>
                      <a:pPr algn="ctr"/>
                      <a:r>
                        <a:rPr lang="en-US" sz="1000" dirty="0"/>
                        <a:t>Count up to six objects. •One more or one fewer •Order numbers 1 – 6 •Conservation of numbers within six</a:t>
                      </a:r>
                      <a:endParaRPr lang="en-GB" sz="1000" b="1" dirty="0">
                        <a:solidFill>
                          <a:schemeClr val="bg1">
                            <a:lumMod val="50000"/>
                          </a:schemeClr>
                        </a:solidFill>
                        <a:latin typeface="+mn-lt"/>
                        <a:cs typeface="Amatic SC" panose="00000500000000000000" pitchFamily="2" charset="-79"/>
                      </a:endParaRPr>
                    </a:p>
                    <a:p>
                      <a:pPr algn="ctr"/>
                      <a:r>
                        <a:rPr lang="en-US" sz="1400" b="1" dirty="0">
                          <a:solidFill>
                            <a:schemeClr val="bg1">
                              <a:lumMod val="50000"/>
                            </a:schemeClr>
                          </a:solidFill>
                        </a:rPr>
                        <a:t>Addition and subtraction within 6</a:t>
                      </a:r>
                    </a:p>
                    <a:p>
                      <a:pPr algn="ctr"/>
                      <a:r>
                        <a:rPr lang="en-US" sz="1000" dirty="0"/>
                        <a:t>Explore zero •Explore addition and subtraction </a:t>
                      </a:r>
                      <a:endParaRPr lang="en-US" sz="1000" b="1" dirty="0">
                        <a:solidFill>
                          <a:schemeClr val="bg1">
                            <a:lumMod val="50000"/>
                          </a:schemeClr>
                        </a:solidFill>
                        <a:latin typeface="+mn-lt"/>
                        <a:cs typeface="Amatic SC" panose="00000500000000000000" pitchFamily="2" charset="-79"/>
                      </a:endParaRPr>
                    </a:p>
                    <a:p>
                      <a:pPr algn="ctr"/>
                      <a:r>
                        <a:rPr lang="en-GB" sz="1000" b="1" dirty="0">
                          <a:solidFill>
                            <a:schemeClr val="bg1">
                              <a:lumMod val="50000"/>
                            </a:schemeClr>
                          </a:solidFill>
                        </a:rPr>
                        <a:t>Measures </a:t>
                      </a:r>
                    </a:p>
                    <a:p>
                      <a:pPr algn="ctr"/>
                      <a:r>
                        <a:rPr lang="en-US" sz="900" dirty="0"/>
                        <a:t>Estimate, order compare, discuss and explore capacity, weight and lengths</a:t>
                      </a:r>
                      <a:endParaRPr lang="en-GB" sz="9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Shape and sorting</a:t>
                      </a:r>
                    </a:p>
                    <a:p>
                      <a:pPr algn="ctr"/>
                      <a:r>
                        <a:rPr lang="en-US" sz="1000" dirty="0"/>
                        <a:t>Describe, and sort 2-D &amp; 3-D shapes •Describe position accurately</a:t>
                      </a:r>
                      <a:endParaRPr lang="en-GB" sz="10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Calendar and time</a:t>
                      </a:r>
                    </a:p>
                    <a:p>
                      <a:pPr algn="ctr"/>
                      <a:r>
                        <a:rPr lang="en-US" sz="1000" dirty="0"/>
                        <a:t>Days of the week, seasons •Sequence daily events</a:t>
                      </a: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rPr>
                        <a:t>Numbers within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ten objects •Represent, order and explore numbers to ten •One more or fewer, one greater or less</a:t>
                      </a:r>
                      <a:endParaRPr lang="en-GB" sz="1000" b="1" dirty="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mn-lt"/>
                        </a:rPr>
                        <a:t>Addition and subtraction within 10</a:t>
                      </a:r>
                      <a:endParaRPr lang="en-GB" sz="1400" b="1" dirty="0">
                        <a:solidFill>
                          <a:schemeClr val="bg1">
                            <a:lumMod val="50000"/>
                          </a:scheme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Explore addition as counting on and subtraction as taking away</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15 objects and recognise different representations •Order and explore numbers to 15 •One more or fewer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Grouping and sharing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Counting and sharing in equal groups •Grouping into fives and tens •Relationship between grouping and sharing</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10 objects •Represent, order and explore numbers to 15 •One more or fewer</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Doubling and halving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Doubling and halving &amp; the relationship between them </a:t>
                      </a:r>
                      <a:endParaRPr lang="en-GB"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GB" sz="1400" b="1" dirty="0">
                          <a:solidFill>
                            <a:schemeClr val="bg1">
                              <a:lumMod val="50000"/>
                            </a:schemeClr>
                          </a:solidFill>
                        </a:rPr>
                        <a:t>Shape and pattern</a:t>
                      </a:r>
                    </a:p>
                    <a:p>
                      <a:pPr algn="ctr"/>
                      <a:r>
                        <a:rPr lang="en-US" sz="1000" dirty="0"/>
                        <a:t>Describe and sort 2-D and 3-D shapes •Recognise, complete and create patterns</a:t>
                      </a:r>
                      <a:endParaRPr lang="en-GB" sz="1000" b="1" dirty="0">
                        <a:solidFill>
                          <a:schemeClr val="bg1">
                            <a:lumMod val="50000"/>
                          </a:schemeClr>
                        </a:solidFill>
                      </a:endParaRPr>
                    </a:p>
                    <a:p>
                      <a:pPr algn="ctr"/>
                      <a:r>
                        <a:rPr lang="en-US" sz="1400" b="1" dirty="0">
                          <a:solidFill>
                            <a:schemeClr val="bg1">
                              <a:lumMod val="50000"/>
                            </a:schemeClr>
                          </a:solidFill>
                        </a:rPr>
                        <a:t>Addition and subtraction within 20</a:t>
                      </a:r>
                    </a:p>
                    <a:p>
                      <a:pPr algn="ctr"/>
                      <a:r>
                        <a:rPr lang="en-US" sz="1000" dirty="0"/>
                        <a:t> •Explore addition and subtraction •Compare two amounts •Relationship between doubling and halving </a:t>
                      </a:r>
                      <a:endParaRPr lang="en-US" sz="1000" b="1" dirty="0">
                        <a:solidFill>
                          <a:schemeClr val="bg1">
                            <a:lumMod val="50000"/>
                          </a:schemeClr>
                        </a:solidFill>
                      </a:endParaRPr>
                    </a:p>
                    <a:p>
                      <a:pPr algn="ctr"/>
                      <a:r>
                        <a:rPr lang="en-GB" sz="1400" b="1" dirty="0">
                          <a:solidFill>
                            <a:schemeClr val="bg1">
                              <a:lumMod val="50000"/>
                            </a:schemeClr>
                          </a:solidFill>
                        </a:rPr>
                        <a:t>Money </a:t>
                      </a:r>
                    </a:p>
                    <a:p>
                      <a:pPr algn="ctr"/>
                      <a:r>
                        <a:rPr lang="en-US" sz="1000" dirty="0"/>
                        <a:t>Coin recognition and values </a:t>
                      </a:r>
                      <a:r>
                        <a:rPr lang="en-GB" sz="1400" b="1" dirty="0">
                          <a:solidFill>
                            <a:schemeClr val="bg1">
                              <a:lumMod val="50000"/>
                            </a:schemeClr>
                          </a:solidFill>
                        </a:rPr>
                        <a:t>Measures</a:t>
                      </a:r>
                    </a:p>
                    <a:p>
                      <a:pPr algn="ctr"/>
                      <a:r>
                        <a:rPr lang="en-US" sz="1000" dirty="0"/>
                        <a:t>Describe capacities •Compare volumes •Compare weights •Estimate, compare and order lengths </a:t>
                      </a: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US" sz="1000" dirty="0"/>
                        <a:t>One more one less •Estimate and count •Grouping and sharing</a:t>
                      </a:r>
                    </a:p>
                    <a:p>
                      <a:pPr algn="ctr"/>
                      <a:r>
                        <a:rPr lang="en-US" sz="1000" b="0" dirty="0">
                          <a:solidFill>
                            <a:schemeClr val="tx1"/>
                          </a:solidFill>
                          <a:latin typeface="+mn-lt"/>
                          <a:cs typeface="Amatic SC" panose="00000500000000000000" pitchFamily="2" charset="-79"/>
                        </a:rPr>
                        <a:t>Odd and even numbers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874" y="68140"/>
            <a:ext cx="618138" cy="618138"/>
          </a:xfrm>
          <a:prstGeom prst="rect">
            <a:avLst/>
          </a:prstGeom>
        </p:spPr>
      </p:pic>
      <p:pic>
        <p:nvPicPr>
          <p:cNvPr id="9" name="Picture 8">
            <a:extLst>
              <a:ext uri="{FF2B5EF4-FFF2-40B4-BE49-F238E27FC236}">
                <a16:creationId xmlns:a16="http://schemas.microsoft.com/office/drawing/2014/main" id="{7E15B65F-02B4-491C-949B-E262124F3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4F12C548-9EBB-4761-A889-A7E7214DA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324285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28845186"/>
              </p:ext>
            </p:extLst>
          </p:nvPr>
        </p:nvGraphicFramePr>
        <p:xfrm>
          <a:off x="262488" y="492233"/>
          <a:ext cx="11459364" cy="5760339"/>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93847">
                <a:tc rowSpan="3">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Come and See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8">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 themselves in pictures</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begin to talk about what they do with their family and places they have been with their family. Begin to draw similarities and make comparisons between other families. </a:t>
                      </a:r>
                      <a:r>
                        <a:rPr lang="en-US" sz="700" dirty="0">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t</a:t>
                      </a:r>
                      <a:r>
                        <a:rPr lang="en-US" sz="700" dirty="0" err="1">
                          <a:latin typeface="+mn-lt"/>
                        </a:rPr>
                        <a:t>alk</a:t>
                      </a:r>
                      <a:r>
                        <a:rPr lang="en-US" sz="700" dirty="0">
                          <a:latin typeface="+mn-lt"/>
                        </a:rPr>
                        <a:t> about members of their immediate family and community.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How we have changed from being a baby to growing up to be 2, 3 or 4!.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Compare animals from a jungle to those on a farm.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a range of jungle animals. Learn their names and label their body parts. Could include a trip to the zoo.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Use 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After close observation, draw pictures of the natural world, including animals and plants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dirty="0">
                          <a:latin typeface="+mn-lt"/>
                        </a:rPr>
                        <a:t>Building a ‘Bug Hotel’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transport, how we can get to different places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children drawing/painting or constructing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Take children to places of worship and places of local importance to the community.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marL="171450" indent="-171450">
                        <a:lnSpc>
                          <a:spcPct val="100000"/>
                        </a:lnSpc>
                        <a:spcBef>
                          <a:spcPts val="100"/>
                        </a:spcBef>
                        <a:spcAft>
                          <a:spcPts val="800"/>
                        </a:spcAft>
                        <a:buFont typeface="Courier New" panose="02070309020205020404" pitchFamily="49" charset="0"/>
                        <a:buChar char="o"/>
                      </a:pPr>
                      <a:r>
                        <a:rPr lang="en-US" sz="700" dirty="0">
                          <a:latin typeface="+mn-lt"/>
                        </a:rPr>
                        <a:t>Materials: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err="1">
                          <a:solidFill>
                            <a:schemeClr val="tx1"/>
                          </a:solidFill>
                          <a:effectLst/>
                          <a:latin typeface="+mn-lt"/>
                          <a:ea typeface="Calibri" panose="020F0502020204030204" pitchFamily="34" charset="0"/>
                          <a:cs typeface="Amatic SC" panose="00000500000000000000" pitchFamily="2" charset="-79"/>
                        </a:rPr>
                        <a:t>Seasides</a:t>
                      </a:r>
                      <a:r>
                        <a:rPr lang="en-US" sz="700" b="0" dirty="0">
                          <a:solidFill>
                            <a:schemeClr val="tx1"/>
                          </a:solidFill>
                          <a:effectLst/>
                          <a:latin typeface="+mn-lt"/>
                          <a:ea typeface="Calibri" panose="020F0502020204030204" pitchFamily="34" charset="0"/>
                          <a:cs typeface="Amatic SC" panose="00000500000000000000" pitchFamily="2" charset="-79"/>
                        </a:rPr>
                        <a:t>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Special Times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                                      </a:t>
                      </a:r>
                      <a:r>
                        <a:rPr lang="en-US" sz="800" b="0" dirty="0">
                          <a:solidFill>
                            <a:schemeClr val="tx1"/>
                          </a:solidFill>
                          <a:effectLst/>
                          <a:latin typeface="+mn-lt"/>
                          <a:ea typeface="Calibri" panose="020F0502020204030204" pitchFamily="34" charset="0"/>
                          <a:cs typeface="Amatic SC" panose="00000500000000000000" pitchFamily="2" charset="-79"/>
                        </a:rPr>
                        <a:t>Ash Wednesday                                         Palm Sunday                                        Easter                                                                  </a:t>
                      </a:r>
                      <a:r>
                        <a:rPr lang="en-GB" sz="800" b="0" dirty="0">
                          <a:solidFill>
                            <a:schemeClr val="tx1"/>
                          </a:solidFill>
                          <a:effectLst/>
                          <a:latin typeface="+mn-lt"/>
                          <a:ea typeface="Calibri" panose="020F0502020204030204" pitchFamily="34" charset="0"/>
                          <a:cs typeface="Amatic SC" panose="00000500000000000000" pitchFamily="2" charset="-79"/>
                        </a:rPr>
                        <a:t>Start of Ramadan                                Mothers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Special Times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Fathers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Special Times</a:t>
                      </a:r>
                      <a:endParaRPr lang="en-US"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465" y="51507"/>
            <a:ext cx="628409" cy="628409"/>
          </a:xfrm>
          <a:prstGeom prst="rect">
            <a:avLst/>
          </a:prstGeom>
        </p:spPr>
      </p:pic>
      <p:pic>
        <p:nvPicPr>
          <p:cNvPr id="8" name="Picture 7">
            <a:extLst>
              <a:ext uri="{FF2B5EF4-FFF2-40B4-BE49-F238E27FC236}">
                <a16:creationId xmlns:a16="http://schemas.microsoft.com/office/drawing/2014/main" id="{877EA486-D88F-401B-B6BB-147F4E493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9" name="Picture 8">
            <a:extLst>
              <a:ext uri="{FF2B5EF4-FFF2-40B4-BE49-F238E27FC236}">
                <a16:creationId xmlns:a16="http://schemas.microsoft.com/office/drawing/2014/main" id="{5842C948-1A4B-49DA-BC8D-4C59F31D1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15948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639610596"/>
              </p:ext>
            </p:extLst>
          </p:nvPr>
        </p:nvGraphicFramePr>
        <p:xfrm>
          <a:off x="262488" y="492233"/>
          <a:ext cx="11459364" cy="5572379"/>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93847">
                <a:tc rowSpan="3">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Come and See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8">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do with their family and places they have been with their family. Can draw similarities and make comparisons between other families. </a:t>
                      </a:r>
                      <a:r>
                        <a:rPr lang="en-US" sz="700" dirty="0">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start to tell the difference between real and fiction. </a:t>
                      </a:r>
                      <a:r>
                        <a:rPr lang="en-US" sz="700" dirty="0">
                          <a:latin typeface="+mn-lt"/>
                        </a:rPr>
                        <a:t>Talk about members of their immediate family and community.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Long ago – How time has changed. Using cameras.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and placing events in chronological order.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Nocturnal Animals Making sense of different environments and habitats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Use 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After close observation, draw pictures of the natural world, including animals and plants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700" dirty="0"/>
                        <a:t>Create opportunities to discuss how we care for the natural world around us.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children drawing/painting or constructing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Environments – Features of local environment Maps of local area Comparing places on Google Earth – how are they similar/different? What did the tree see?</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Take children to places of worship and places of local importance to the community.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marL="171450" indent="-171450">
                        <a:lnSpc>
                          <a:spcPct val="100000"/>
                        </a:lnSpc>
                        <a:spcBef>
                          <a:spcPts val="100"/>
                        </a:spcBef>
                        <a:spcAft>
                          <a:spcPts val="800"/>
                        </a:spcAft>
                        <a:buFont typeface="Courier New" panose="02070309020205020404" pitchFamily="49" charset="0"/>
                        <a:buChar char="o"/>
                      </a:pPr>
                      <a:r>
                        <a:rPr lang="en-US" sz="700" dirty="0">
                          <a:latin typeface="+mn-lt"/>
                        </a:rPr>
                        <a:t>Materials: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err="1">
                          <a:solidFill>
                            <a:schemeClr val="tx1"/>
                          </a:solidFill>
                          <a:effectLst/>
                          <a:latin typeface="+mn-lt"/>
                          <a:ea typeface="Calibri" panose="020F0502020204030204" pitchFamily="34" charset="0"/>
                          <a:cs typeface="Amatic SC" panose="00000500000000000000" pitchFamily="2" charset="-79"/>
                        </a:rPr>
                        <a:t>Seasides</a:t>
                      </a:r>
                      <a:r>
                        <a:rPr lang="en-US" sz="700" b="0" dirty="0">
                          <a:solidFill>
                            <a:schemeClr val="tx1"/>
                          </a:solidFill>
                          <a:effectLst/>
                          <a:latin typeface="+mn-lt"/>
                          <a:ea typeface="Calibri" panose="020F0502020204030204" pitchFamily="34" charset="0"/>
                          <a:cs typeface="Amatic SC" panose="00000500000000000000" pitchFamily="2" charset="-79"/>
                        </a:rPr>
                        <a:t>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t>Share 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Special Times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                                      </a:t>
                      </a:r>
                      <a:r>
                        <a:rPr lang="en-US" sz="800" b="0" dirty="0">
                          <a:solidFill>
                            <a:schemeClr val="tx1"/>
                          </a:solidFill>
                          <a:effectLst/>
                          <a:latin typeface="+mn-lt"/>
                          <a:ea typeface="Calibri" panose="020F0502020204030204" pitchFamily="34" charset="0"/>
                          <a:cs typeface="Amatic SC" panose="00000500000000000000" pitchFamily="2" charset="-79"/>
                        </a:rPr>
                        <a:t>Ash Wednesday                                         Palm Sunday                                        Easter                                                                  </a:t>
                      </a:r>
                      <a:r>
                        <a:rPr lang="en-GB" sz="800" b="0" dirty="0">
                          <a:solidFill>
                            <a:schemeClr val="tx1"/>
                          </a:solidFill>
                          <a:effectLst/>
                          <a:latin typeface="+mn-lt"/>
                          <a:ea typeface="Calibri" panose="020F0502020204030204" pitchFamily="34" charset="0"/>
                          <a:cs typeface="Amatic SC" panose="00000500000000000000" pitchFamily="2" charset="-79"/>
                        </a:rPr>
                        <a:t>Start of Ramadan                                Mothers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Special Times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Fathers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Special Times</a:t>
                      </a:r>
                      <a:endParaRPr lang="en-US"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465" y="51507"/>
            <a:ext cx="628409" cy="628409"/>
          </a:xfrm>
          <a:prstGeom prst="rect">
            <a:avLst/>
          </a:prstGeom>
        </p:spPr>
      </p:pic>
      <p:pic>
        <p:nvPicPr>
          <p:cNvPr id="8" name="Picture 7">
            <a:extLst>
              <a:ext uri="{FF2B5EF4-FFF2-40B4-BE49-F238E27FC236}">
                <a16:creationId xmlns:a16="http://schemas.microsoft.com/office/drawing/2014/main" id="{877EA486-D88F-401B-B6BB-147F4E493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9" name="Picture 8">
            <a:extLst>
              <a:ext uri="{FF2B5EF4-FFF2-40B4-BE49-F238E27FC236}">
                <a16:creationId xmlns:a16="http://schemas.microsoft.com/office/drawing/2014/main" id="{5842C948-1A4B-49DA-BC8D-4C59F31D1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112039725"/>
              </p:ext>
            </p:extLst>
          </p:nvPr>
        </p:nvGraphicFramePr>
        <p:xfrm>
          <a:off x="133491" y="501550"/>
          <a:ext cx="11925018" cy="5977266"/>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13285939"/>
                  </a:ext>
                </a:extLst>
              </a:tr>
              <a:tr h="2296806">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400" b="1" i="1" dirty="0">
                          <a:solidFill>
                            <a:srgbClr val="7030A0"/>
                          </a:solidFill>
                          <a:latin typeface="Amatic SC" panose="00000500000000000000" pitchFamily="2" charset="-79"/>
                          <a:cs typeface="Amatic SC" panose="00000500000000000000" pitchFamily="2" charset="-79"/>
                        </a:rPr>
                        <a:t>WELL-BEING  &amp; Behaviour For Learning </a:t>
                      </a:r>
                      <a:endParaRPr lang="en-GB" sz="140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mn-lt"/>
                          <a:cs typeface="Amatic SC" panose="00000500000000000000" pitchFamily="2" charset="-79"/>
                        </a:rPr>
                        <a:t>New beginnings/ all about me/ my family/ babies and mothers/ new environments/ Halloween/ autumn</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Terrific Tales!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Traditional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Repetitive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Bonfire 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Amazing Animals! </a:t>
                      </a:r>
                    </a:p>
                    <a:p>
                      <a:pPr algn="ctr"/>
                      <a:r>
                        <a:rPr lang="en-US" sz="1050" dirty="0">
                          <a:solidFill>
                            <a:schemeClr val="tx1"/>
                          </a:solidFill>
                          <a:latin typeface="+mn-lt"/>
                          <a:cs typeface="Amatic SC" panose="00000500000000000000" pitchFamily="2" charset="-79"/>
                        </a:rPr>
                        <a:t>Safari </a:t>
                      </a:r>
                    </a:p>
                    <a:p>
                      <a:pPr algn="ctr"/>
                      <a:r>
                        <a:rPr lang="en-US" sz="1050" dirty="0">
                          <a:solidFill>
                            <a:schemeClr val="tx1"/>
                          </a:solidFill>
                          <a:latin typeface="+mn-lt"/>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 winter / Arctic </a:t>
                      </a:r>
                    </a:p>
                    <a:p>
                      <a:pPr algn="ctr"/>
                      <a:r>
                        <a:rPr lang="en-US" sz="1050" dirty="0">
                          <a:solidFill>
                            <a:schemeClr val="tx1"/>
                          </a:solidFill>
                          <a:latin typeface="+mn-lt"/>
                          <a:cs typeface="Amatic SC" panose="00000500000000000000" pitchFamily="2" charset="-79"/>
                        </a:rPr>
                        <a:t>Animal patterns</a:t>
                      </a:r>
                    </a:p>
                    <a:p>
                      <a:pPr algn="ctr"/>
                      <a:r>
                        <a:rPr lang="en-US" sz="1050" dirty="0">
                          <a:solidFill>
                            <a:schemeClr val="tx1"/>
                          </a:solidFill>
                          <a:latin typeface="+mn-lt"/>
                          <a:cs typeface="Amatic SC" panose="00000500000000000000" pitchFamily="2" charset="-79"/>
                        </a:rPr>
                        <a:t>Chinese new year</a:t>
                      </a:r>
                    </a:p>
                    <a:p>
                      <a:pPr algn="ctr"/>
                      <a:r>
                        <a:rPr lang="en-US" sz="1050" dirty="0">
                          <a:solidFill>
                            <a:schemeClr val="tx1"/>
                          </a:solidFill>
                          <a:latin typeface="+mn-lt"/>
                          <a:cs typeface="Amatic SC" panose="00000500000000000000" pitchFamily="2" charset="-79"/>
                        </a:rPr>
                        <a:t>Valentines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Come Outside! </a:t>
                      </a:r>
                    </a:p>
                    <a:p>
                      <a:pPr algn="ctr"/>
                      <a:r>
                        <a:rPr lang="en-US" sz="1050" dirty="0">
                          <a:solidFill>
                            <a:schemeClr val="tx1"/>
                          </a:solidFill>
                          <a:latin typeface="+mn-lt"/>
                          <a:cs typeface="Amatic SC" panose="00000500000000000000" pitchFamily="2" charset="-79"/>
                        </a:rPr>
                        <a:t>Plants &amp; Flowers </a:t>
                      </a:r>
                    </a:p>
                    <a:p>
                      <a:pPr algn="ctr"/>
                      <a:r>
                        <a:rPr lang="en-US" sz="1050" dirty="0">
                          <a:solidFill>
                            <a:schemeClr val="tx1"/>
                          </a:solidFill>
                          <a:latin typeface="+mn-lt"/>
                          <a:cs typeface="Amatic SC" panose="00000500000000000000" pitchFamily="2" charset="-79"/>
                        </a:rPr>
                        <a:t>Weather / seasons </a:t>
                      </a:r>
                    </a:p>
                    <a:p>
                      <a:pPr algn="ctr"/>
                      <a:r>
                        <a:rPr lang="en-US" sz="1050" dirty="0">
                          <a:solidFill>
                            <a:schemeClr val="tx1"/>
                          </a:solidFill>
                          <a:latin typeface="+mn-lt"/>
                          <a:cs typeface="Amatic SC" panose="00000500000000000000" pitchFamily="2" charset="-79"/>
                        </a:rPr>
                        <a:t>The great outdoors </a:t>
                      </a:r>
                    </a:p>
                    <a:p>
                      <a:pPr algn="ctr"/>
                      <a:r>
                        <a:rPr lang="en-US" sz="1050" dirty="0">
                          <a:solidFill>
                            <a:schemeClr val="tx1"/>
                          </a:solidFill>
                          <a:latin typeface="+mn-lt"/>
                          <a:cs typeface="Amatic SC" panose="00000500000000000000" pitchFamily="2" charset="-79"/>
                        </a:rPr>
                        <a:t>Planting seeds </a:t>
                      </a:r>
                    </a:p>
                    <a:p>
                      <a:pPr algn="ctr"/>
                      <a:r>
                        <a:rPr lang="en-US" sz="1050" dirty="0">
                          <a:solidFill>
                            <a:schemeClr val="tx1"/>
                          </a:solidFill>
                          <a:latin typeface="+mn-lt"/>
                          <a:cs typeface="Amatic SC" panose="00000500000000000000" pitchFamily="2" charset="-79"/>
                        </a:rPr>
                        <a:t>Farm</a:t>
                      </a:r>
                    </a:p>
                    <a:p>
                      <a:pPr algn="ctr"/>
                      <a:r>
                        <a:rPr lang="en-US" sz="1050" dirty="0">
                          <a:solidFill>
                            <a:schemeClr val="tx1"/>
                          </a:solidFill>
                          <a:latin typeface="+mn-lt"/>
                          <a:cs typeface="Amatic SC" panose="00000500000000000000" pitchFamily="2" charset="-79"/>
                        </a:rPr>
                        <a:t>Mini beasts</a:t>
                      </a:r>
                    </a:p>
                    <a:p>
                      <a:pPr algn="ctr"/>
                      <a:r>
                        <a:rPr lang="en-US" sz="1050" dirty="0">
                          <a:solidFill>
                            <a:schemeClr val="tx1"/>
                          </a:solidFill>
                          <a:latin typeface="+mn-lt"/>
                          <a:cs typeface="Amatic SC" panose="00000500000000000000" pitchFamily="2" charset="-79"/>
                        </a:rPr>
                        <a:t>Easter</a:t>
                      </a:r>
                    </a:p>
                    <a:p>
                      <a:pPr algn="ctr"/>
                      <a:r>
                        <a:rPr lang="en-US" sz="1050" dirty="0">
                          <a:solidFill>
                            <a:schemeClr val="tx1"/>
                          </a:solidFill>
                          <a:latin typeface="+mn-lt"/>
                          <a:cs typeface="Amatic SC" panose="00000500000000000000" pitchFamily="2" charset="-79"/>
                        </a:rPr>
                        <a:t>Lent</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Ticket to ride!  </a:t>
                      </a:r>
                    </a:p>
                    <a:p>
                      <a:pPr algn="ctr"/>
                      <a:r>
                        <a:rPr lang="en-US" sz="1050" dirty="0">
                          <a:solidFill>
                            <a:schemeClr val="tx1"/>
                          </a:solidFill>
                          <a:latin typeface="+mn-lt"/>
                          <a:cs typeface="Amatic SC" panose="00000500000000000000" pitchFamily="2" charset="-79"/>
                        </a:rPr>
                        <a:t>Around the Town</a:t>
                      </a:r>
                    </a:p>
                    <a:p>
                      <a:pPr algn="ctr"/>
                      <a:r>
                        <a:rPr lang="en-US" sz="1050" dirty="0">
                          <a:solidFill>
                            <a:schemeClr val="tx1"/>
                          </a:solidFill>
                          <a:latin typeface="+mn-lt"/>
                          <a:cs typeface="Amatic SC" panose="00000500000000000000" pitchFamily="2" charset="-79"/>
                        </a:rPr>
                        <a:t>How do I get there? </a:t>
                      </a:r>
                    </a:p>
                    <a:p>
                      <a:pPr algn="ctr"/>
                      <a:r>
                        <a:rPr lang="en-US" sz="1050" dirty="0">
                          <a:solidFill>
                            <a:schemeClr val="tx1"/>
                          </a:solidFill>
                          <a:latin typeface="+mn-lt"/>
                          <a:cs typeface="Amatic SC" panose="00000500000000000000" pitchFamily="2" charset="-79"/>
                        </a:rPr>
                        <a:t>Where in the world have you been? </a:t>
                      </a:r>
                    </a:p>
                    <a:p>
                      <a:pPr algn="ctr"/>
                      <a:r>
                        <a:rPr lang="en-US" sz="1050" dirty="0">
                          <a:solidFill>
                            <a:schemeClr val="tx1"/>
                          </a:solidFill>
                          <a:latin typeface="+mn-lt"/>
                          <a:cs typeface="Amatic SC" panose="00000500000000000000" pitchFamily="2" charset="-79"/>
                        </a:rPr>
                        <a:t>What a wonderful world </a:t>
                      </a:r>
                    </a:p>
                    <a:p>
                      <a:pPr algn="ctr"/>
                      <a:r>
                        <a:rPr lang="en-US" sz="1050" dirty="0">
                          <a:solidFill>
                            <a:schemeClr val="tx1"/>
                          </a:solidFill>
                          <a:latin typeface="+mn-lt"/>
                          <a:cs typeface="Amatic SC" panose="00000500000000000000" pitchFamily="2" charset="-79"/>
                        </a:rPr>
                        <a:t>Vehicles and transport! </a:t>
                      </a:r>
                    </a:p>
                    <a:p>
                      <a:pPr algn="ctr"/>
                      <a:r>
                        <a:rPr lang="en-US" sz="1050" dirty="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Send me a postcard! </a:t>
                      </a:r>
                    </a:p>
                    <a:p>
                      <a:pPr algn="ctr"/>
                      <a:r>
                        <a:rPr lang="en-US" sz="1050" dirty="0" err="1">
                          <a:solidFill>
                            <a:schemeClr val="tx1"/>
                          </a:solidFill>
                          <a:latin typeface="+mn-lt"/>
                          <a:cs typeface="Amatic SC" panose="00000500000000000000" pitchFamily="2" charset="-79"/>
                        </a:rPr>
                        <a:t>Seasides</a:t>
                      </a:r>
                      <a:endParaRPr lang="en-GB" sz="16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72033691"/>
                  </a:ext>
                </a:extLst>
              </a:tr>
              <a:tr h="1069206">
                <a:tc>
                  <a:txBody>
                    <a:bodyPr/>
                    <a:lstStyle/>
                    <a:p>
                      <a:pPr algn="ctr"/>
                      <a:r>
                        <a:rPr lang="en-US" sz="2400" b="1" dirty="0">
                          <a:latin typeface="Amatic SC" panose="00000500000000000000" pitchFamily="2" charset="-79"/>
                          <a:cs typeface="Amatic SC" panose="00000500000000000000" pitchFamily="2" charset="-79"/>
                        </a:rPr>
                        <a:t>Possible Texts and </a:t>
                      </a:r>
                    </a:p>
                    <a:p>
                      <a:pPr algn="ctr"/>
                      <a:r>
                        <a:rPr lang="en-US" sz="2400" b="1" dirty="0">
                          <a:latin typeface="Amatic SC" panose="00000500000000000000" pitchFamily="2" charset="-79"/>
                          <a:cs typeface="Amatic SC" panose="00000500000000000000" pitchFamily="2" charset="-79"/>
                        </a:rPr>
                        <a:t>‘old favourites’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Owl Babies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Once there were Giants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Colour Monster</a:t>
                      </a:r>
                    </a:p>
                    <a:p>
                      <a:pPr algn="ctr"/>
                      <a:r>
                        <a:rPr lang="en-US" sz="1050" dirty="0">
                          <a:solidFill>
                            <a:schemeClr val="tx1"/>
                          </a:solidFill>
                          <a:latin typeface="+mn-lt"/>
                          <a:cs typeface="RM Typerighter old" panose="00000400000000000000" pitchFamily="2" charset="-79"/>
                        </a:rPr>
                        <a:t>The Big Book of Families </a:t>
                      </a:r>
                    </a:p>
                    <a:p>
                      <a:pPr algn="ctr"/>
                      <a:r>
                        <a:rPr lang="en-US" sz="1050" dirty="0">
                          <a:solidFill>
                            <a:schemeClr val="tx1"/>
                          </a:solidFill>
                          <a:latin typeface="+mn-lt"/>
                          <a:cs typeface="RM Typerighter old" panose="00000400000000000000" pitchFamily="2" charset="-79"/>
                        </a:rPr>
                        <a:t>Goldilocks and the three bears</a:t>
                      </a:r>
                    </a:p>
                    <a:p>
                      <a:pPr algn="ctr"/>
                      <a:r>
                        <a:rPr lang="en-US" sz="1050" dirty="0" err="1">
                          <a:solidFill>
                            <a:schemeClr val="tx1"/>
                          </a:solidFill>
                          <a:latin typeface="+mn-lt"/>
                          <a:cs typeface="RM Typerighter old" panose="00000400000000000000" pitchFamily="2" charset="-79"/>
                        </a:rPr>
                        <a:t>Marvellous</a:t>
                      </a:r>
                      <a:r>
                        <a:rPr lang="en-US" sz="1050" dirty="0">
                          <a:solidFill>
                            <a:schemeClr val="tx1"/>
                          </a:solidFill>
                          <a:latin typeface="+mn-lt"/>
                          <a:cs typeface="RM Typerighter old" panose="00000400000000000000" pitchFamily="2" charset="-79"/>
                        </a:rPr>
                        <a:t> me</a:t>
                      </a:r>
                    </a:p>
                    <a:p>
                      <a:pPr algn="ctr"/>
                      <a:r>
                        <a:rPr lang="en-US" sz="1050" dirty="0">
                          <a:solidFill>
                            <a:schemeClr val="tx1"/>
                          </a:solidFill>
                          <a:latin typeface="+mn-lt"/>
                          <a:cs typeface="RM Typerighter old" panose="00000400000000000000" pitchFamily="2" charset="-79"/>
                        </a:rPr>
                        <a:t>You choose</a:t>
                      </a:r>
                    </a:p>
                    <a:p>
                      <a:pPr algn="ctr"/>
                      <a:r>
                        <a:rPr lang="en-US" sz="1050" dirty="0" err="1">
                          <a:solidFill>
                            <a:schemeClr val="tx1"/>
                          </a:solidFill>
                          <a:latin typeface="+mn-lt"/>
                          <a:cs typeface="RM Typerighter old" panose="00000400000000000000" pitchFamily="2" charset="-79"/>
                        </a:rPr>
                        <a:t>Peepo</a:t>
                      </a:r>
                      <a:endParaRPr lang="en-US" sz="1050" dirty="0">
                        <a:solidFill>
                          <a:schemeClr val="tx1"/>
                        </a:solidFill>
                        <a:latin typeface="+mn-lt"/>
                        <a:cs typeface="RM Typerighter old" panose="00000400000000000000" pitchFamily="2" charset="-79"/>
                      </a:endParaRPr>
                    </a:p>
                    <a:p>
                      <a:pPr algn="ctr"/>
                      <a:r>
                        <a:rPr lang="en-GB" sz="1050" dirty="0">
                          <a:solidFill>
                            <a:schemeClr val="tx1"/>
                          </a:solidFill>
                          <a:latin typeface="+mn-lt"/>
                          <a:cs typeface="Amatic SC" panose="00000500000000000000" pitchFamily="2" charset="-79"/>
                        </a:rPr>
                        <a:t>Monkey Puzzle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Jolly Christmas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Rama and Sita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Dear Santa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Christmas Bear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We’re going on an elf hunt</a:t>
                      </a: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GB" sz="1050" dirty="0">
                          <a:solidFill>
                            <a:schemeClr val="tx1"/>
                          </a:solidFill>
                          <a:latin typeface="+mn-lt"/>
                          <a:cs typeface="RM Typerighter old" panose="00000400000000000000" pitchFamily="2" charset="-79"/>
                        </a:rPr>
                        <a:t>The Great Race</a:t>
                      </a:r>
                    </a:p>
                    <a:p>
                      <a:pPr algn="ctr"/>
                      <a:r>
                        <a:rPr lang="en-GB" sz="1050" dirty="0">
                          <a:solidFill>
                            <a:schemeClr val="tx1"/>
                          </a:solidFill>
                          <a:latin typeface="+mn-lt"/>
                          <a:cs typeface="RM Typerighter old" panose="00000400000000000000" pitchFamily="2" charset="-79"/>
                        </a:rPr>
                        <a:t>A Dot in the Snow</a:t>
                      </a:r>
                    </a:p>
                    <a:p>
                      <a:pPr algn="ctr"/>
                      <a:r>
                        <a:rPr lang="en-GB" sz="1050" dirty="0">
                          <a:solidFill>
                            <a:schemeClr val="tx1"/>
                          </a:solidFill>
                          <a:latin typeface="+mn-lt"/>
                          <a:cs typeface="RM Typerighter old" panose="00000400000000000000" pitchFamily="2" charset="-79"/>
                        </a:rPr>
                        <a:t>Little Red Riding Hood</a:t>
                      </a:r>
                    </a:p>
                    <a:p>
                      <a:pPr algn="ctr"/>
                      <a:r>
                        <a:rPr lang="en-GB" sz="1050" dirty="0">
                          <a:solidFill>
                            <a:schemeClr val="tx1"/>
                          </a:solidFill>
                          <a:latin typeface="+mn-lt"/>
                          <a:cs typeface="RM Typerighter old" panose="00000400000000000000" pitchFamily="2" charset="-79"/>
                        </a:rPr>
                        <a:t>Dear Zoo</a:t>
                      </a:r>
                    </a:p>
                    <a:p>
                      <a:pPr algn="ctr"/>
                      <a:r>
                        <a:rPr lang="en-GB" sz="1050" dirty="0" err="1">
                          <a:solidFill>
                            <a:schemeClr val="tx1"/>
                          </a:solidFill>
                          <a:latin typeface="+mn-lt"/>
                          <a:cs typeface="RM Typerighter old" panose="00000400000000000000" pitchFamily="2" charset="-79"/>
                        </a:rPr>
                        <a:t>Handa’s</a:t>
                      </a:r>
                      <a:r>
                        <a:rPr lang="en-GB" sz="1050" dirty="0">
                          <a:solidFill>
                            <a:schemeClr val="tx1"/>
                          </a:solidFill>
                          <a:latin typeface="+mn-lt"/>
                          <a:cs typeface="RM Typerighter old" panose="00000400000000000000" pitchFamily="2" charset="-79"/>
                        </a:rPr>
                        <a:t> surprise</a:t>
                      </a:r>
                    </a:p>
                    <a:p>
                      <a:pPr algn="ctr"/>
                      <a:r>
                        <a:rPr lang="en-GB" sz="1050" dirty="0">
                          <a:solidFill>
                            <a:schemeClr val="tx1"/>
                          </a:solidFill>
                          <a:latin typeface="+mn-lt"/>
                          <a:cs typeface="RM Typerighter old" panose="00000400000000000000" pitchFamily="2" charset="-79"/>
                        </a:rPr>
                        <a:t>Brown Bear Brown Bear what do you see</a:t>
                      </a:r>
                    </a:p>
                    <a:p>
                      <a:pPr algn="ctr"/>
                      <a:r>
                        <a:rPr lang="en-GB" sz="1050" dirty="0">
                          <a:solidFill>
                            <a:schemeClr val="tx1"/>
                          </a:solidFill>
                          <a:latin typeface="+mn-lt"/>
                          <a:cs typeface="RM Typerighter old" panose="00000400000000000000" pitchFamily="2" charset="-79"/>
                        </a:rPr>
                        <a:t>Rumble in the Jungle</a:t>
                      </a:r>
                    </a:p>
                    <a:p>
                      <a:pPr algn="ctr"/>
                      <a:r>
                        <a:rPr lang="en-GB" sz="1050" dirty="0">
                          <a:solidFill>
                            <a:schemeClr val="tx1"/>
                          </a:solidFill>
                          <a:latin typeface="+mn-lt"/>
                          <a:cs typeface="RM Typerighter old" panose="00000400000000000000" pitchFamily="2" charset="-79"/>
                        </a:rPr>
                        <a:t>Polar bear polar bear what do you hear?</a:t>
                      </a:r>
                    </a:p>
                    <a:p>
                      <a:pPr algn="ctr"/>
                      <a:r>
                        <a:rPr lang="en-GB" sz="1050" dirty="0">
                          <a:solidFill>
                            <a:schemeClr val="tx1"/>
                          </a:solidFill>
                          <a:latin typeface="+mn-lt"/>
                          <a:cs typeface="RM Typerighter old" panose="00000400000000000000" pitchFamily="2" charset="-79"/>
                        </a:rPr>
                        <a:t>Doing the animal bop!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Very Hungry Caterpillar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a:solidFill>
                            <a:schemeClr val="tx1"/>
                          </a:solidFill>
                          <a:latin typeface="+mn-lt"/>
                          <a:cs typeface="RM Typerighter old" panose="00000400000000000000" pitchFamily="2" charset="-79"/>
                        </a:rPr>
                        <a:t>Aghh</a:t>
                      </a:r>
                      <a:r>
                        <a:rPr lang="en-GB" sz="1050" dirty="0">
                          <a:solidFill>
                            <a:schemeClr val="tx1"/>
                          </a:solidFill>
                          <a:latin typeface="+mn-lt"/>
                          <a:cs typeface="RM Typerighter old" panose="00000400000000000000" pitchFamily="2" charset="-79"/>
                        </a:rPr>
                        <a:t> Spider!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Pig in the Pond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Farmer Duck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What the Ladybird Heard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We’re going on an egg hunt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Mr. Gumpy’s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Oi! Get off my train!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 the way home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Three little pigs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What a wonderful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What did the owl see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050" dirty="0">
                          <a:solidFill>
                            <a:schemeClr val="tx1"/>
                          </a:solidFill>
                          <a:latin typeface="+mn-lt"/>
                          <a:cs typeface="RM Typerighter old" panose="00000400000000000000" pitchFamily="2" charset="-79"/>
                        </a:rPr>
                        <a:t>Billy’s Bucket</a:t>
                      </a:r>
                    </a:p>
                    <a:p>
                      <a:pPr algn="ctr"/>
                      <a:r>
                        <a:rPr lang="en-US" sz="1050" dirty="0">
                          <a:solidFill>
                            <a:schemeClr val="tx1"/>
                          </a:solidFill>
                          <a:latin typeface="+mn-lt"/>
                          <a:cs typeface="RM Typerighter old" panose="00000400000000000000" pitchFamily="2" charset="-79"/>
                        </a:rPr>
                        <a:t>The Three Billy Goats Gruff</a:t>
                      </a:r>
                    </a:p>
                    <a:p>
                      <a:pPr algn="ctr"/>
                      <a:r>
                        <a:rPr lang="en-US" sz="1050" dirty="0">
                          <a:solidFill>
                            <a:schemeClr val="tx1"/>
                          </a:solidFill>
                          <a:latin typeface="+mn-lt"/>
                          <a:cs typeface="RM Typerighter old" panose="00000400000000000000" pitchFamily="2" charset="-79"/>
                        </a:rPr>
                        <a:t>Commotion in the ocean</a:t>
                      </a:r>
                    </a:p>
                    <a:p>
                      <a:pPr algn="ctr"/>
                      <a:r>
                        <a:rPr lang="en-US" sz="1050" dirty="0">
                          <a:solidFill>
                            <a:schemeClr val="tx1"/>
                          </a:solidFill>
                          <a:latin typeface="+mn-lt"/>
                          <a:cs typeface="RM Typerighter old" panose="00000400000000000000" pitchFamily="2" charset="-79"/>
                        </a:rPr>
                        <a:t>Sharing a shell</a:t>
                      </a:r>
                    </a:p>
                    <a:p>
                      <a:pPr algn="ctr"/>
                      <a:r>
                        <a:rPr lang="en-US" sz="1050" dirty="0">
                          <a:solidFill>
                            <a:schemeClr val="tx1"/>
                          </a:solidFill>
                          <a:latin typeface="+mn-lt"/>
                          <a:cs typeface="RM Typerighter old" panose="00000400000000000000" pitchFamily="2" charset="-79"/>
                        </a:rPr>
                        <a:t>Lets go to the seaside</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507345316"/>
                  </a:ext>
                </a:extLst>
              </a:tr>
              <a:tr h="1245256">
                <a:tc>
                  <a:txBody>
                    <a:bodyPr/>
                    <a:lstStyle/>
                    <a:p>
                      <a:pPr algn="ctr"/>
                      <a:r>
                        <a:rPr lang="en-US" sz="2000" b="1" dirty="0">
                          <a:latin typeface="Amatic SC" panose="00000500000000000000" pitchFamily="2" charset="-79"/>
                          <a:cs typeface="Amatic SC" panose="00000500000000000000" pitchFamily="2" charset="-79"/>
                        </a:rPr>
                        <a:t>‘Wow’ moments / </a:t>
                      </a:r>
                      <a:r>
                        <a:rPr lang="en-US" sz="2000" b="1" dirty="0">
                          <a:solidFill>
                            <a:srgbClr val="0070C0"/>
                          </a:solidFill>
                          <a:latin typeface="Amatic SC" panose="00000500000000000000" pitchFamily="2" charset="-79"/>
                          <a:cs typeface="Amatic SC" panose="00000500000000000000" pitchFamily="2" charset="-79"/>
                        </a:rPr>
                        <a:t>Enrichment Weeks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050" dirty="0">
                          <a:solidFill>
                            <a:schemeClr val="tx1"/>
                          </a:solidFill>
                          <a:latin typeface="+mn-lt"/>
                          <a:cs typeface="Amatic SC" panose="00000500000000000000" pitchFamily="2" charset="-79"/>
                        </a:rPr>
                        <a:t>Autumn Trail </a:t>
                      </a:r>
                    </a:p>
                    <a:p>
                      <a:pPr algn="ctr"/>
                      <a:r>
                        <a:rPr lang="en-US" sz="1050" dirty="0">
                          <a:solidFill>
                            <a:schemeClr val="tx1"/>
                          </a:solidFill>
                          <a:latin typeface="+mn-lt"/>
                          <a:cs typeface="Amatic SC" panose="00000500000000000000" pitchFamily="2" charset="-79"/>
                        </a:rPr>
                        <a:t>Birthdays</a:t>
                      </a:r>
                    </a:p>
                    <a:p>
                      <a:pPr algn="ctr"/>
                      <a:r>
                        <a:rPr lang="en-US" sz="1050" dirty="0">
                          <a:solidFill>
                            <a:schemeClr val="tx1"/>
                          </a:solidFill>
                          <a:latin typeface="+mn-lt"/>
                          <a:cs typeface="Amatic SC" panose="00000500000000000000" pitchFamily="2" charset="-79"/>
                        </a:rPr>
                        <a:t>Favourite Songs </a:t>
                      </a:r>
                    </a:p>
                    <a:p>
                      <a:pPr algn="ctr"/>
                      <a:r>
                        <a:rPr lang="en-US" sz="1050" dirty="0">
                          <a:solidFill>
                            <a:schemeClr val="tx1"/>
                          </a:solidFill>
                          <a:latin typeface="+mn-lt"/>
                          <a:cs typeface="Amatic SC" panose="00000500000000000000" pitchFamily="2" charset="-79"/>
                        </a:rPr>
                        <a:t>Halloween </a:t>
                      </a:r>
                    </a:p>
                    <a:p>
                      <a:pPr algn="ctr"/>
                      <a:r>
                        <a:rPr lang="en-US" sz="1050" dirty="0">
                          <a:solidFill>
                            <a:schemeClr val="tx1"/>
                          </a:solidFill>
                          <a:latin typeface="+mn-lt"/>
                          <a:cs typeface="Amatic SC" panose="00000500000000000000" pitchFamily="2" charset="-79"/>
                        </a:rPr>
                        <a:t>. Family photographs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Children in 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1050" dirty="0">
                          <a:solidFill>
                            <a:schemeClr val="tx1"/>
                          </a:solidFill>
                          <a:latin typeface="+mn-lt"/>
                          <a:cs typeface="Amatic SC" panose="00000500000000000000" pitchFamily="2" charset="-79"/>
                        </a:rPr>
                        <a:t>Chinese New Year </a:t>
                      </a:r>
                    </a:p>
                    <a:p>
                      <a:pPr algn="ctr"/>
                      <a:r>
                        <a:rPr lang="en-US" sz="1050" dirty="0">
                          <a:solidFill>
                            <a:schemeClr val="tx1"/>
                          </a:solidFill>
                          <a:latin typeface="+mn-lt"/>
                          <a:cs typeface="Amatic SC" panose="00000500000000000000" pitchFamily="2" charset="-79"/>
                        </a:rPr>
                        <a:t>Valentine’s Day</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World Book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Shrove Tuesday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Farm Visit</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050" dirty="0">
                          <a:solidFill>
                            <a:schemeClr val="tx1"/>
                          </a:solidFill>
                          <a:latin typeface="+mn-lt"/>
                          <a:cs typeface="Amatic SC" panose="00000500000000000000" pitchFamily="2" charset="-79"/>
                        </a:rPr>
                        <a:t>Food tasting – different cultures  </a:t>
                      </a:r>
                    </a:p>
                    <a:p>
                      <a:pPr algn="ctr"/>
                      <a:r>
                        <a:rPr lang="en-US" sz="1050" dirty="0">
                          <a:solidFill>
                            <a:schemeClr val="tx1"/>
                          </a:solidFill>
                          <a:latin typeface="+mn-lt"/>
                          <a:cs typeface="Amatic SC" panose="00000500000000000000" pitchFamily="2" charset="-79"/>
                        </a:rPr>
                        <a:t>Map work  - Find the Treasure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050" dirty="0">
                          <a:solidFill>
                            <a:schemeClr val="tx1"/>
                          </a:solidFill>
                          <a:latin typeface="+mn-lt"/>
                          <a:cs typeface="Amatic SC" panose="00000500000000000000" pitchFamily="2" charset="-79"/>
                        </a:rPr>
                        <a:t>Visit to the beach </a:t>
                      </a:r>
                    </a:p>
                    <a:p>
                      <a:pPr algn="ctr"/>
                      <a:r>
                        <a:rPr lang="en-US" sz="1050" dirty="0">
                          <a:solidFill>
                            <a:schemeClr val="tx1"/>
                          </a:solidFill>
                          <a:latin typeface="+mn-lt"/>
                          <a:cs typeface="Amatic SC" panose="00000500000000000000" pitchFamily="2" charset="-79"/>
                        </a:rPr>
                        <a:t>Under the Sea – singing songs and sea shanties</a:t>
                      </a:r>
                    </a:p>
                    <a:p>
                      <a:pPr algn="ctr"/>
                      <a:r>
                        <a:rPr lang="en-US" sz="1050" dirty="0">
                          <a:solidFill>
                            <a:schemeClr val="tx1"/>
                          </a:solidFill>
                          <a:latin typeface="+mn-lt"/>
                          <a:cs typeface="Amatic SC" panose="00000500000000000000" pitchFamily="2" charset="-79"/>
                        </a:rPr>
                        <a:t>World Environment Day </a:t>
                      </a:r>
                    </a:p>
                    <a:p>
                      <a:pPr algn="ctr"/>
                      <a:r>
                        <a:rPr lang="en-US" sz="1050" dirty="0">
                          <a:solidFill>
                            <a:schemeClr val="tx1"/>
                          </a:solidFill>
                          <a:latin typeface="+mn-lt"/>
                          <a:cs typeface="Amatic SC" panose="00000500000000000000" pitchFamily="2" charset="-79"/>
                        </a:rPr>
                        <a:t>Pirate Day </a:t>
                      </a:r>
                    </a:p>
                    <a:p>
                      <a:pPr algn="ctr"/>
                      <a:r>
                        <a:rPr lang="en-US" sz="1050" dirty="0">
                          <a:solidFill>
                            <a:schemeClr val="tx1"/>
                          </a:solidFill>
                          <a:latin typeface="+mn-lt"/>
                          <a:cs typeface="Amatic SC" panose="00000500000000000000" pitchFamily="2" charset="-79"/>
                        </a:rPr>
                        <a:t>Ice – Cream treat</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860" y="581002"/>
            <a:ext cx="488272" cy="48827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5584">
            <a:off x="3409807" y="288442"/>
            <a:ext cx="536918" cy="536918"/>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2501">
            <a:off x="5276303" y="565292"/>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55735">
            <a:off x="6869874" y="545577"/>
            <a:ext cx="789373" cy="789373"/>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46721">
            <a:off x="8486760" y="500015"/>
            <a:ext cx="582151" cy="582151"/>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31948">
            <a:off x="10001380" y="212009"/>
            <a:ext cx="816746" cy="816746"/>
          </a:xfrm>
          <a:prstGeom prst="rect">
            <a:avLst/>
          </a:prstGeom>
        </p:spPr>
      </p:pic>
      <p:pic>
        <p:nvPicPr>
          <p:cNvPr id="11" name="Picture 10">
            <a:extLst>
              <a:ext uri="{FF2B5EF4-FFF2-40B4-BE49-F238E27FC236}">
                <a16:creationId xmlns:a16="http://schemas.microsoft.com/office/drawing/2014/main" id="{CFD612A8-EDAF-4DAD-8FF0-D62DF8EC9E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433" y="189593"/>
            <a:ext cx="861008" cy="645756"/>
          </a:xfrm>
          <a:prstGeom prst="rect">
            <a:avLst/>
          </a:prstGeom>
        </p:spPr>
      </p:pic>
      <p:pic>
        <p:nvPicPr>
          <p:cNvPr id="13" name="Picture 12">
            <a:extLst>
              <a:ext uri="{FF2B5EF4-FFF2-40B4-BE49-F238E27FC236}">
                <a16:creationId xmlns:a16="http://schemas.microsoft.com/office/drawing/2014/main" id="{EE09D009-1A5E-4661-8B0D-040A807B1E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227" y="195827"/>
            <a:ext cx="633287" cy="633287"/>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725061973"/>
              </p:ext>
            </p:extLst>
          </p:nvPr>
        </p:nvGraphicFramePr>
        <p:xfrm>
          <a:off x="366318" y="524472"/>
          <a:ext cx="11459364" cy="534654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beginning to mix colours, join in with role play games and use resources available for props; build models using construction equipment.</a:t>
                      </a:r>
                    </a:p>
                    <a:p>
                      <a:pPr algn="ctr"/>
                      <a:r>
                        <a:rPr lang="en-US" sz="1100" dirty="0"/>
                        <a:t>junk modelling, take picture of children’s creations and record them explaining what they are.</a:t>
                      </a:r>
                    </a:p>
                    <a:p>
                      <a:pPr algn="ctr"/>
                      <a:r>
                        <a:rPr lang="en-US" sz="1100" dirty="0"/>
                        <a:t>Exploring sounds and how they can be changed,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GB" sz="1100" dirty="0">
                          <a:solidFill>
                            <a:schemeClr val="tx1"/>
                          </a:solidFill>
                        </a:rPr>
                        <a:t>Listen to music and make their own dances in response.</a:t>
                      </a:r>
                    </a:p>
                    <a:p>
                      <a:pPr algn="ctr">
                        <a:lnSpc>
                          <a:spcPct val="107000"/>
                        </a:lnSpc>
                        <a:spcAft>
                          <a:spcPts val="800"/>
                        </a:spcAft>
                      </a:pPr>
                      <a:r>
                        <a:rPr lang="en-US" sz="1100" dirty="0"/>
                        <a:t>Firework 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GB" sz="1100" dirty="0">
                          <a:solidFill>
                            <a:schemeClr val="tx1"/>
                          </a:solidFill>
                        </a:rPr>
                        <a:t> animal prints /  Designing homes for animals.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printing, patterns on Easter eggs, Life cycles, Flowers-Sun flowers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Mother’s 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Artwork themed around The very hungry caterpillar -  </a:t>
                      </a:r>
                      <a:r>
                        <a:rPr lang="en-GB" sz="1100" dirty="0">
                          <a:solidFill>
                            <a:schemeClr val="tx1"/>
                          </a:solidFill>
                        </a:rPr>
                        <a:t>symmetrical butterflies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 Provide a wide range of props for play which encourage imagination.</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100" dirty="0">
                          <a:solidFill>
                            <a:schemeClr val="tx1"/>
                          </a:solidFill>
                        </a:rPr>
                        <a:t>   </a:t>
                      </a:r>
                    </a:p>
                    <a:p>
                      <a:pPr algn="ctr"/>
                      <a:endParaRPr lang="en-GB" sz="1100" dirty="0">
                        <a:solidFill>
                          <a:schemeClr val="tx1"/>
                        </a:solidFill>
                      </a:endParaRPr>
                    </a:p>
                    <a:p>
                      <a:pPr algn="ctr"/>
                      <a:r>
                        <a:rPr lang="en-GB" sz="1100" dirty="0">
                          <a:solidFill>
                            <a:schemeClr val="tx1"/>
                          </a:solidFill>
                        </a:rPr>
                        <a:t>Learn a traditional African song and dance and perform it / </a:t>
                      </a:r>
                      <a:r>
                        <a:rPr lang="en-US" sz="1100" dirty="0"/>
                        <a:t>Encourage children to create their own music. </a:t>
                      </a:r>
                      <a:endParaRPr lang="en-GB" sz="1100" dirty="0">
                        <a:solidFill>
                          <a:schemeClr val="tx1"/>
                        </a:solidFill>
                      </a:endParaRPr>
                    </a:p>
                    <a:p>
                      <a:pPr algn="ctr"/>
                      <a:r>
                        <a:rPr lang="en-US" sz="1100" dirty="0"/>
                        <a:t>Junk modelling, bridges boats and transport. </a:t>
                      </a:r>
                    </a:p>
                    <a:p>
                      <a:pPr algn="ctr"/>
                      <a:endParaRPr lang="en-US" sz="1100" dirty="0">
                        <a:solidFill>
                          <a:schemeClr val="tx1"/>
                        </a:solidFill>
                      </a:endParaRPr>
                    </a:p>
                    <a:p>
                      <a:pPr algn="ctr"/>
                      <a:r>
                        <a:rPr lang="en-US" sz="1100" dirty="0"/>
                        <a:t>Exploration of other countries – dressing up in different costumes.</a:t>
                      </a:r>
                    </a:p>
                    <a:p>
                      <a:pPr algn="ctr"/>
                      <a:r>
                        <a:rPr lang="en-US" sz="1100" dirty="0"/>
                        <a:t>Retelling familiar stories </a:t>
                      </a:r>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dirty="0">
                          <a:solidFill>
                            <a:schemeClr val="tx1"/>
                          </a:solidFill>
                        </a:rPr>
                        <a:t>Sand pictures / Rainbow fish collages</a:t>
                      </a:r>
                    </a:p>
                    <a:p>
                      <a:pPr algn="ctr"/>
                      <a:endParaRPr lang="en-US" sz="1100" dirty="0">
                        <a:solidFill>
                          <a:schemeClr val="tx1"/>
                        </a:solidFill>
                      </a:endParaRPr>
                    </a:p>
                    <a:p>
                      <a:pPr algn="ctr"/>
                      <a:r>
                        <a:rPr lang="en-US" sz="1100" dirty="0">
                          <a:solidFill>
                            <a:schemeClr val="tx1"/>
                          </a:solidFill>
                        </a:rPr>
                        <a:t>Paper plate jellyfish </a:t>
                      </a:r>
                    </a:p>
                    <a:p>
                      <a:pPr algn="ctr"/>
                      <a:endParaRPr lang="en-US" sz="1100" dirty="0">
                        <a:solidFill>
                          <a:schemeClr val="tx1"/>
                        </a:solidFill>
                      </a:endParaRPr>
                    </a:p>
                    <a:p>
                      <a:pPr algn="ctr"/>
                      <a:r>
                        <a:rPr lang="en-US" sz="1100" dirty="0">
                          <a:solidFill>
                            <a:schemeClr val="tx1"/>
                          </a:solidFill>
                        </a:rPr>
                        <a:t>Puppet shows: </a:t>
                      </a:r>
                      <a:r>
                        <a:rPr lang="en-US" sz="1100" dirty="0"/>
                        <a:t>Provide a wide range of props for play which encourage imagination.</a:t>
                      </a:r>
                    </a:p>
                    <a:p>
                      <a:pPr algn="ctr"/>
                      <a:endParaRPr lang="en-US" sz="1100" dirty="0"/>
                    </a:p>
                    <a:p>
                      <a:pPr algn="ctr"/>
                      <a:r>
                        <a:rPr lang="en-US" sz="1100" dirty="0">
                          <a:solidFill>
                            <a:schemeClr val="tx1"/>
                          </a:solidFill>
                        </a:rPr>
                        <a:t>Salt dough fossils </a:t>
                      </a:r>
                    </a:p>
                    <a:p>
                      <a:pPr algn="ctr"/>
                      <a:endParaRPr lang="en-US" sz="1100" dirty="0">
                        <a:solidFill>
                          <a:schemeClr val="tx1"/>
                        </a:solidFill>
                      </a:endParaRPr>
                    </a:p>
                    <a:p>
                      <a:pPr algn="ctr"/>
                      <a:r>
                        <a:rPr lang="en-US" sz="1100" dirty="0"/>
                        <a:t>Water pictures, collage, making passports. </a:t>
                      </a:r>
                    </a:p>
                    <a:p>
                      <a:pPr algn="ctr"/>
                      <a:endParaRPr lang="en-US" sz="1100" dirty="0">
                        <a:solidFill>
                          <a:schemeClr val="tx1"/>
                        </a:solidFill>
                      </a:endParaRPr>
                    </a:p>
                    <a:p>
                      <a:pPr algn="ctr"/>
                      <a:r>
                        <a:rPr lang="en-US" sz="1100" dirty="0"/>
                        <a:t>Colour mixing – underwater pictures. </a:t>
                      </a:r>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0518"/>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353800"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602" y="68137"/>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58156">
            <a:off x="8327109" y="179118"/>
            <a:ext cx="423530" cy="423530"/>
          </a:xfrm>
          <a:prstGeom prst="rect">
            <a:avLst/>
          </a:prstGeom>
        </p:spPr>
      </p:pic>
      <p:pic>
        <p:nvPicPr>
          <p:cNvPr id="13" name="Picture 12">
            <a:extLst>
              <a:ext uri="{FF2B5EF4-FFF2-40B4-BE49-F238E27FC236}">
                <a16:creationId xmlns:a16="http://schemas.microsoft.com/office/drawing/2014/main" id="{6E7B22F3-1AEF-4509-B1D9-CFF7B569FA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4" name="Picture 13">
            <a:extLst>
              <a:ext uri="{FF2B5EF4-FFF2-40B4-BE49-F238E27FC236}">
                <a16:creationId xmlns:a16="http://schemas.microsoft.com/office/drawing/2014/main" id="{DC560AD9-497D-46A4-A0CF-E8DBC10D78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887106025"/>
              </p:ext>
            </p:extLst>
          </p:nvPr>
        </p:nvGraphicFramePr>
        <p:xfrm>
          <a:off x="366318" y="524472"/>
          <a:ext cx="11459364" cy="580692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mixing colours, join in with role play games and use resources available for props; build models using construction equipment.</a:t>
                      </a:r>
                    </a:p>
                    <a:p>
                      <a:pPr algn="ctr"/>
                      <a:r>
                        <a:rPr lang="en-US" sz="1100" dirty="0"/>
                        <a:t>Sing call-and-response songs, so that children can echo phrases of songs you sing.</a:t>
                      </a:r>
                      <a:endParaRPr lang="en-GB" sz="1100" dirty="0">
                        <a:solidFill>
                          <a:schemeClr val="tx1"/>
                        </a:solidFill>
                      </a:endParaRPr>
                    </a:p>
                    <a:p>
                      <a:pPr algn="ctr"/>
                      <a:r>
                        <a:rPr lang="en-US" sz="1100" dirty="0"/>
                        <a:t>Self-portraits, junk modelling, take picture of children’s creations and record them explaining what they did.</a:t>
                      </a:r>
                    </a:p>
                    <a:p>
                      <a:pPr algn="ctr"/>
                      <a:r>
                        <a:rPr lang="en-US" sz="1100" dirty="0"/>
                        <a:t>Julia Donaldson songs Exploring sounds and how they can be changed, tapping out of simple rhythms. </a:t>
                      </a:r>
                    </a:p>
                    <a:p>
                      <a:pPr algn="ctr"/>
                      <a:r>
                        <a:rPr lang="en-US" sz="1100" dirty="0"/>
                        <a:t>Provide opportunities to work together to develop and realise creative ideas.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GB" sz="1100" dirty="0">
                          <a:solidFill>
                            <a:schemeClr val="tx1"/>
                          </a:solidFill>
                        </a:rPr>
                        <a:t>Listen to music and make their own dances in response.</a:t>
                      </a:r>
                    </a:p>
                    <a:p>
                      <a:pPr algn="ctr">
                        <a:lnSpc>
                          <a:spcPct val="107000"/>
                        </a:lnSpc>
                        <a:spcAft>
                          <a:spcPts val="800"/>
                        </a:spcAft>
                      </a:pPr>
                      <a:r>
                        <a:rPr lang="en-US" sz="1100" dirty="0"/>
                        <a:t>Firework 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GB" sz="1100" dirty="0">
                          <a:solidFill>
                            <a:schemeClr val="tx1"/>
                          </a:solidFill>
                        </a:rPr>
                        <a:t> animal prints /  Designing homes for hibernating animals.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explore ways to protect the growing of plants by designing scarecrows.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Collage-farm animals. </a:t>
                      </a:r>
                      <a:r>
                        <a:rPr lang="en-US" sz="1100" dirty="0"/>
                        <a:t>Pastel drawings, printing, patterns on Easter eggs, Life cycles, Flowers-Sun flowers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Mother’s 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Artwork themed around Eric Carle / </a:t>
                      </a:r>
                      <a:r>
                        <a:rPr lang="en-US" sz="1100" dirty="0">
                          <a:solidFill>
                            <a:schemeClr val="tx1"/>
                          </a:solidFill>
                        </a:rPr>
                        <a:t>The Seasons – Art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Provide a wide range of props for play which encourage imagination.</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100" dirty="0">
                          <a:solidFill>
                            <a:schemeClr val="tx1"/>
                          </a:solidFill>
                        </a:rPr>
                        <a:t> </a:t>
                      </a:r>
                    </a:p>
                    <a:p>
                      <a:pPr algn="ctr"/>
                      <a:endParaRPr lang="en-GB" sz="1100" dirty="0">
                        <a:solidFill>
                          <a:schemeClr val="tx1"/>
                        </a:solidFill>
                      </a:endParaRPr>
                    </a:p>
                    <a:p>
                      <a:pPr algn="ctr"/>
                      <a:r>
                        <a:rPr lang="en-GB" sz="1100" dirty="0">
                          <a:solidFill>
                            <a:schemeClr val="tx1"/>
                          </a:solidFill>
                        </a:rPr>
                        <a:t>Learn a traditional African song and dance and perform it / </a:t>
                      </a:r>
                      <a:r>
                        <a:rPr lang="en-US" sz="1100" dirty="0"/>
                        <a:t>Encourage children to create their own music. </a:t>
                      </a:r>
                      <a:endParaRPr lang="en-GB" sz="1100" dirty="0">
                        <a:solidFill>
                          <a:schemeClr val="tx1"/>
                        </a:solidFill>
                      </a:endParaRPr>
                    </a:p>
                    <a:p>
                      <a:pPr algn="ctr"/>
                      <a:r>
                        <a:rPr lang="en-US" sz="1100" dirty="0"/>
                        <a:t>Junk modelling, houses, bridges boats and transport. </a:t>
                      </a:r>
                    </a:p>
                    <a:p>
                      <a:pPr algn="ctr"/>
                      <a:endParaRPr lang="en-US" sz="1100" dirty="0">
                        <a:solidFill>
                          <a:schemeClr val="tx1"/>
                        </a:solidFill>
                      </a:endParaRPr>
                    </a:p>
                    <a:p>
                      <a:pPr algn="ctr"/>
                      <a:r>
                        <a:rPr lang="en-US" sz="1100" dirty="0"/>
                        <a:t>Exploration of other countries – dressing up in different costumes.</a:t>
                      </a:r>
                    </a:p>
                    <a:p>
                      <a:pPr algn="ctr"/>
                      <a:r>
                        <a:rPr lang="en-US" sz="1100" dirty="0"/>
                        <a:t>Retelling familiar stories</a:t>
                      </a:r>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dirty="0">
                          <a:solidFill>
                            <a:schemeClr val="tx1"/>
                          </a:solidFill>
                        </a:rPr>
                        <a:t>Sand pictures / Rainbow fish collages</a:t>
                      </a:r>
                    </a:p>
                    <a:p>
                      <a:pPr algn="ctr"/>
                      <a:endParaRPr lang="en-US" sz="1100" dirty="0">
                        <a:solidFill>
                          <a:schemeClr val="tx1"/>
                        </a:solidFill>
                      </a:endParaRPr>
                    </a:p>
                    <a:p>
                      <a:pPr algn="ctr"/>
                      <a:r>
                        <a:rPr lang="en-US" sz="1100" dirty="0">
                          <a:solidFill>
                            <a:schemeClr val="tx1"/>
                          </a:solidFill>
                        </a:rPr>
                        <a:t>Paper plate jellyfish </a:t>
                      </a:r>
                    </a:p>
                    <a:p>
                      <a:pPr algn="ctr"/>
                      <a:endParaRPr lang="en-US" sz="1100" dirty="0">
                        <a:solidFill>
                          <a:schemeClr val="tx1"/>
                        </a:solidFill>
                      </a:endParaRPr>
                    </a:p>
                    <a:p>
                      <a:pPr algn="ctr"/>
                      <a:r>
                        <a:rPr lang="en-US" sz="1100" dirty="0">
                          <a:solidFill>
                            <a:schemeClr val="tx1"/>
                          </a:solidFill>
                        </a:rPr>
                        <a:t>Puppet shows: </a:t>
                      </a:r>
                      <a:r>
                        <a:rPr lang="en-US" sz="1100" dirty="0"/>
                        <a:t>Provide a wide range of props for play which encourage imagination.</a:t>
                      </a:r>
                    </a:p>
                    <a:p>
                      <a:pPr algn="ctr"/>
                      <a:endParaRPr lang="en-US" sz="1100" dirty="0"/>
                    </a:p>
                    <a:p>
                      <a:pPr algn="ctr"/>
                      <a:r>
                        <a:rPr lang="en-US" sz="1100" dirty="0">
                          <a:solidFill>
                            <a:schemeClr val="tx1"/>
                          </a:solidFill>
                        </a:rPr>
                        <a:t>Salt dough fossils </a:t>
                      </a:r>
                    </a:p>
                    <a:p>
                      <a:pPr algn="ctr"/>
                      <a:endParaRPr lang="en-US" sz="1100" dirty="0">
                        <a:solidFill>
                          <a:schemeClr val="tx1"/>
                        </a:solidFill>
                      </a:endParaRPr>
                    </a:p>
                    <a:p>
                      <a:pPr algn="ctr"/>
                      <a:r>
                        <a:rPr lang="en-US" sz="1100" dirty="0"/>
                        <a:t>Water pictures, collage, shading by adding black or white, colour mixing for beach huts, making passports. </a:t>
                      </a:r>
                    </a:p>
                    <a:p>
                      <a:pPr algn="ctr"/>
                      <a:endParaRPr lang="en-US" sz="1100" dirty="0">
                        <a:solidFill>
                          <a:schemeClr val="tx1"/>
                        </a:solidFill>
                      </a:endParaRPr>
                    </a:p>
                    <a:p>
                      <a:pPr algn="ctr"/>
                      <a:r>
                        <a:rPr lang="en-US" sz="1100" dirty="0"/>
                        <a:t>Colour mixing – underwater pictures. </a:t>
                      </a:r>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0518"/>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353800"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602" y="68137"/>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58156">
            <a:off x="8327109" y="179118"/>
            <a:ext cx="423530" cy="423530"/>
          </a:xfrm>
          <a:prstGeom prst="rect">
            <a:avLst/>
          </a:prstGeom>
        </p:spPr>
      </p:pic>
      <p:pic>
        <p:nvPicPr>
          <p:cNvPr id="13" name="Picture 12">
            <a:extLst>
              <a:ext uri="{FF2B5EF4-FFF2-40B4-BE49-F238E27FC236}">
                <a16:creationId xmlns:a16="http://schemas.microsoft.com/office/drawing/2014/main" id="{6E7B22F3-1AEF-4509-B1D9-CFF7B569FA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4" name="Picture 13">
            <a:extLst>
              <a:ext uri="{FF2B5EF4-FFF2-40B4-BE49-F238E27FC236}">
                <a16:creationId xmlns:a16="http://schemas.microsoft.com/office/drawing/2014/main" id="{DC560AD9-497D-46A4-A0CF-E8DBC10D78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390772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088249882"/>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FF"/>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115F40D6-CFA8-4566-9890-A489E9881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2519" y="1212112"/>
            <a:ext cx="363194" cy="363194"/>
          </a:xfrm>
          <a:prstGeom prst="rect">
            <a:avLst/>
          </a:prstGeom>
        </p:spPr>
      </p:pic>
      <p:pic>
        <p:nvPicPr>
          <p:cNvPr id="9" name="Picture 8">
            <a:extLst>
              <a:ext uri="{FF2B5EF4-FFF2-40B4-BE49-F238E27FC236}">
                <a16:creationId xmlns:a16="http://schemas.microsoft.com/office/drawing/2014/main" id="{0A0B5B12-8D4D-4712-8431-41086A8AC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986" y="1074263"/>
            <a:ext cx="466695" cy="466695"/>
          </a:xfrm>
          <a:prstGeom prst="rect">
            <a:avLst/>
          </a:prstGeom>
        </p:spPr>
      </p:pic>
      <p:pic>
        <p:nvPicPr>
          <p:cNvPr id="10" name="Picture 9">
            <a:extLst>
              <a:ext uri="{FF2B5EF4-FFF2-40B4-BE49-F238E27FC236}">
                <a16:creationId xmlns:a16="http://schemas.microsoft.com/office/drawing/2014/main" id="{AC1E81BA-2249-4FAC-88E8-19E565C0D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138" y="1070135"/>
            <a:ext cx="466695" cy="466695"/>
          </a:xfrm>
          <a:prstGeom prst="rect">
            <a:avLst/>
          </a:prstGeom>
        </p:spPr>
      </p:pic>
      <p:pic>
        <p:nvPicPr>
          <p:cNvPr id="11" name="Picture 10">
            <a:extLst>
              <a:ext uri="{FF2B5EF4-FFF2-40B4-BE49-F238E27FC236}">
                <a16:creationId xmlns:a16="http://schemas.microsoft.com/office/drawing/2014/main" id="{46936493-4B19-4961-877B-8975158800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117" y="1103305"/>
            <a:ext cx="363194" cy="363194"/>
          </a:xfrm>
          <a:prstGeom prst="rect">
            <a:avLst/>
          </a:prstGeom>
        </p:spPr>
      </p:pic>
      <p:pic>
        <p:nvPicPr>
          <p:cNvPr id="12" name="Picture 11">
            <a:extLst>
              <a:ext uri="{FF2B5EF4-FFF2-40B4-BE49-F238E27FC236}">
                <a16:creationId xmlns:a16="http://schemas.microsoft.com/office/drawing/2014/main" id="{128822E2-39EF-4679-81F8-C43940C418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573850" y="1099467"/>
            <a:ext cx="445770" cy="445770"/>
          </a:xfrm>
          <a:prstGeom prst="rect">
            <a:avLst/>
          </a:prstGeom>
        </p:spPr>
      </p:pic>
      <p:pic>
        <p:nvPicPr>
          <p:cNvPr id="13" name="Picture 12">
            <a:extLst>
              <a:ext uri="{FF2B5EF4-FFF2-40B4-BE49-F238E27FC236}">
                <a16:creationId xmlns:a16="http://schemas.microsoft.com/office/drawing/2014/main" id="{39401746-DFF5-45B3-B458-DEB981D97B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450" y="1034191"/>
            <a:ext cx="540780" cy="540780"/>
          </a:xfrm>
          <a:prstGeom prst="rect">
            <a:avLst/>
          </a:prstGeom>
        </p:spPr>
      </p:pic>
      <p:pic>
        <p:nvPicPr>
          <p:cNvPr id="14" name="Picture 13">
            <a:extLst>
              <a:ext uri="{FF2B5EF4-FFF2-40B4-BE49-F238E27FC236}">
                <a16:creationId xmlns:a16="http://schemas.microsoft.com/office/drawing/2014/main" id="{52E055B6-F448-4C08-B24C-A9523B238E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4585" y="887457"/>
            <a:ext cx="417124" cy="417124"/>
          </a:xfrm>
          <a:prstGeom prst="rect">
            <a:avLst/>
          </a:prstGeom>
        </p:spPr>
      </p:pic>
      <p:sp>
        <p:nvSpPr>
          <p:cNvPr id="16" name="TextBox 15">
            <a:extLst>
              <a:ext uri="{FF2B5EF4-FFF2-40B4-BE49-F238E27FC236}">
                <a16:creationId xmlns:a16="http://schemas.microsoft.com/office/drawing/2014/main" id="{A2B6D5F2-6D0A-41F9-A819-D98F029320E9}"/>
              </a:ext>
            </a:extLst>
          </p:cNvPr>
          <p:cNvSpPr txBox="1"/>
          <p:nvPr/>
        </p:nvSpPr>
        <p:spPr>
          <a:xfrm>
            <a:off x="707230" y="6362850"/>
            <a:ext cx="11196084" cy="307777"/>
          </a:xfrm>
          <a:prstGeom prst="rect">
            <a:avLst/>
          </a:prstGeom>
          <a:noFill/>
        </p:spPr>
        <p:txBody>
          <a:bodyPr wrap="square">
            <a:spAutoFit/>
          </a:bodyPr>
          <a:lstStyle/>
          <a:p>
            <a:r>
              <a:rPr lang="en-US" sz="1400" i="1" dirty="0">
                <a:solidFill>
                  <a:schemeClr val="bg1">
                    <a:lumMod val="50000"/>
                  </a:schemeClr>
                </a:solidFill>
              </a:rPr>
              <a:t>It is important for parents and early years settings to have a strong and respectful partnership. This sets the scene for children to thrive in the early years.</a:t>
            </a:r>
            <a:endParaRPr lang="en-GB" sz="1400" i="1" dirty="0">
              <a:solidFill>
                <a:schemeClr val="bg1">
                  <a:lumMod val="50000"/>
                </a:schemeClr>
              </a:solidFill>
            </a:endParaRPr>
          </a:p>
        </p:txBody>
      </p:sp>
      <p:pic>
        <p:nvPicPr>
          <p:cNvPr id="15" name="Picture 14">
            <a:extLst>
              <a:ext uri="{FF2B5EF4-FFF2-40B4-BE49-F238E27FC236}">
                <a16:creationId xmlns:a16="http://schemas.microsoft.com/office/drawing/2014/main" id="{45D21B6A-8AEB-47B4-8BF3-5F8811E765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914" y="81113"/>
            <a:ext cx="425832" cy="425832"/>
          </a:xfrm>
          <a:prstGeom prst="rect">
            <a:avLst/>
          </a:prstGeom>
        </p:spPr>
      </p:pic>
      <p:pic>
        <p:nvPicPr>
          <p:cNvPr id="17" name="Picture 16">
            <a:extLst>
              <a:ext uri="{FF2B5EF4-FFF2-40B4-BE49-F238E27FC236}">
                <a16:creationId xmlns:a16="http://schemas.microsoft.com/office/drawing/2014/main" id="{82753637-D72D-43BC-B125-4AB128CC39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7230" y="34007"/>
            <a:ext cx="548362" cy="411272"/>
          </a:xfrm>
          <a:prstGeom prst="rect">
            <a:avLst/>
          </a:prstGeom>
        </p:spPr>
      </p:pic>
    </p:spTree>
    <p:extLst>
      <p:ext uri="{BB962C8B-B14F-4D97-AF65-F5344CB8AC3E}">
        <p14:creationId xmlns:p14="http://schemas.microsoft.com/office/powerpoint/2010/main" val="197912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267101071"/>
              </p:ext>
            </p:extLst>
          </p:nvPr>
        </p:nvGraphicFramePr>
        <p:xfrm>
          <a:off x="133491" y="501550"/>
          <a:ext cx="11925018" cy="6137286"/>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13285939"/>
                  </a:ext>
                </a:extLst>
              </a:tr>
              <a:tr h="2296806">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400" b="1" i="1" dirty="0">
                          <a:solidFill>
                            <a:srgbClr val="7030A0"/>
                          </a:solidFill>
                          <a:latin typeface="Amatic SC" panose="00000500000000000000" pitchFamily="2" charset="-79"/>
                          <a:cs typeface="Amatic SC" panose="00000500000000000000" pitchFamily="2" charset="-79"/>
                        </a:rPr>
                        <a:t>WELL-BEING  &amp; Behaviour For Learning </a:t>
                      </a:r>
                      <a:endParaRPr lang="en-GB" sz="140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mn-lt"/>
                          <a:cs typeface="Amatic SC" panose="00000500000000000000" pitchFamily="2" charset="-79"/>
                        </a:rPr>
                        <a:t>Starting school / my new class / New Beginnings/ Staying healthy / Food  / Human body</a:t>
                      </a:r>
                    </a:p>
                    <a:p>
                      <a:pPr algn="ctr"/>
                      <a:r>
                        <a:rPr lang="en-US" sz="1050" dirty="0">
                          <a:solidFill>
                            <a:schemeClr val="tx1"/>
                          </a:solidFill>
                          <a:latin typeface="+mn-lt"/>
                          <a:cs typeface="Amatic SC" panose="00000500000000000000" pitchFamily="2" charset="-79"/>
                        </a:rPr>
                        <a:t>How have I changed? </a:t>
                      </a:r>
                    </a:p>
                    <a:p>
                      <a:pPr algn="ctr"/>
                      <a:r>
                        <a:rPr lang="en-US" sz="1050" dirty="0">
                          <a:solidFill>
                            <a:schemeClr val="tx1"/>
                          </a:solidFill>
                          <a:latin typeface="+mn-lt"/>
                          <a:cs typeface="Amatic SC" panose="00000500000000000000" pitchFamily="2" charset="-79"/>
                        </a:rPr>
                        <a:t>My family / PSED focus </a:t>
                      </a:r>
                    </a:p>
                    <a:p>
                      <a:pPr algn="ctr"/>
                      <a:r>
                        <a:rPr lang="en-US" sz="1050" dirty="0">
                          <a:solidFill>
                            <a:schemeClr val="tx1"/>
                          </a:solidFill>
                          <a:latin typeface="+mn-lt"/>
                          <a:cs typeface="Amatic SC" panose="00000500000000000000" pitchFamily="2" charset="-79"/>
                        </a:rPr>
                        <a:t>What am I good at? </a:t>
                      </a:r>
                    </a:p>
                    <a:p>
                      <a:pPr algn="ctr"/>
                      <a:r>
                        <a:rPr lang="en-US" sz="1050" dirty="0">
                          <a:solidFill>
                            <a:schemeClr val="tx1"/>
                          </a:solidFill>
                          <a:latin typeface="+mn-lt"/>
                          <a:cs typeface="Amatic SC" panose="00000500000000000000" pitchFamily="2" charset="-79"/>
                        </a:rPr>
                        <a:t>How do I make others feel? </a:t>
                      </a:r>
                    </a:p>
                    <a:p>
                      <a:pPr algn="ctr"/>
                      <a:r>
                        <a:rPr lang="en-US" sz="1050" dirty="0">
                          <a:solidFill>
                            <a:schemeClr val="tx1"/>
                          </a:solidFill>
                          <a:latin typeface="+mn-lt"/>
                          <a:cs typeface="Amatic SC" panose="00000500000000000000" pitchFamily="2" charset="-79"/>
                        </a:rPr>
                        <a:t>Being kind / staying safe/ Halloween/ Autumn</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Terrific Tales!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Traditional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Familiar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Letters to Father Christmas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cards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Stick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Bonfire 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Amazing Animals! </a:t>
                      </a:r>
                    </a:p>
                    <a:p>
                      <a:pPr algn="ctr"/>
                      <a:r>
                        <a:rPr lang="en-US" sz="1050" dirty="0">
                          <a:solidFill>
                            <a:schemeClr val="tx1"/>
                          </a:solidFill>
                          <a:latin typeface="+mn-lt"/>
                          <a:cs typeface="Amatic SC" panose="00000500000000000000" pitchFamily="2" charset="-79"/>
                        </a:rPr>
                        <a:t>Life cycles </a:t>
                      </a:r>
                    </a:p>
                    <a:p>
                      <a:pPr algn="ctr"/>
                      <a:r>
                        <a:rPr lang="en-US" sz="1050" dirty="0">
                          <a:solidFill>
                            <a:schemeClr val="tx1"/>
                          </a:solidFill>
                          <a:latin typeface="+mn-lt"/>
                          <a:cs typeface="Amatic SC" panose="00000500000000000000" pitchFamily="2" charset="-79"/>
                        </a:rPr>
                        <a:t>Safari </a:t>
                      </a:r>
                    </a:p>
                    <a:p>
                      <a:pPr algn="ctr"/>
                      <a:r>
                        <a:rPr lang="en-US" sz="1050" dirty="0">
                          <a:solidFill>
                            <a:schemeClr val="tx1"/>
                          </a:solidFill>
                          <a:latin typeface="+mn-lt"/>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Climates / Hibernation/ winter / Arctic </a:t>
                      </a:r>
                    </a:p>
                    <a:p>
                      <a:pPr algn="ctr"/>
                      <a:r>
                        <a:rPr lang="en-US" sz="1050" dirty="0">
                          <a:solidFill>
                            <a:schemeClr val="tx1"/>
                          </a:solidFill>
                          <a:latin typeface="+mn-lt"/>
                          <a:cs typeface="Amatic SC" panose="00000500000000000000" pitchFamily="2" charset="-79"/>
                        </a:rPr>
                        <a:t>Night and day animals </a:t>
                      </a:r>
                    </a:p>
                    <a:p>
                      <a:pPr algn="ctr"/>
                      <a:r>
                        <a:rPr lang="en-US" sz="1050" dirty="0">
                          <a:solidFill>
                            <a:schemeClr val="tx1"/>
                          </a:solidFill>
                          <a:latin typeface="+mn-lt"/>
                          <a:cs typeface="Amatic SC" panose="00000500000000000000" pitchFamily="2" charset="-79"/>
                        </a:rPr>
                        <a:t>Animal patterns</a:t>
                      </a:r>
                    </a:p>
                    <a:p>
                      <a:pPr algn="ctr"/>
                      <a:r>
                        <a:rPr lang="en-US" sz="1050" dirty="0">
                          <a:solidFill>
                            <a:schemeClr val="tx1"/>
                          </a:solidFill>
                          <a:latin typeface="+mn-lt"/>
                          <a:cs typeface="Amatic SC" panose="00000500000000000000" pitchFamily="2" charset="-79"/>
                        </a:rPr>
                        <a:t>Chinese new year</a:t>
                      </a:r>
                    </a:p>
                    <a:p>
                      <a:pPr algn="ctr"/>
                      <a:r>
                        <a:rPr lang="en-US" sz="1050" dirty="0">
                          <a:solidFill>
                            <a:schemeClr val="tx1"/>
                          </a:solidFill>
                          <a:latin typeface="+mn-lt"/>
                          <a:cs typeface="Amatic SC" panose="00000500000000000000" pitchFamily="2" charset="-79"/>
                        </a:rPr>
                        <a:t>Valentines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Come Outside! </a:t>
                      </a:r>
                    </a:p>
                    <a:p>
                      <a:pPr algn="ctr"/>
                      <a:r>
                        <a:rPr lang="en-US" sz="1050" dirty="0">
                          <a:solidFill>
                            <a:schemeClr val="tx1"/>
                          </a:solidFill>
                          <a:latin typeface="+mn-lt"/>
                          <a:cs typeface="Amatic SC" panose="00000500000000000000" pitchFamily="2" charset="-79"/>
                        </a:rPr>
                        <a:t>Plants &amp; Flowers </a:t>
                      </a:r>
                    </a:p>
                    <a:p>
                      <a:pPr algn="ctr"/>
                      <a:r>
                        <a:rPr lang="en-US" sz="1050" dirty="0">
                          <a:solidFill>
                            <a:schemeClr val="tx1"/>
                          </a:solidFill>
                          <a:latin typeface="+mn-lt"/>
                          <a:cs typeface="Amatic SC" panose="00000500000000000000" pitchFamily="2" charset="-79"/>
                        </a:rPr>
                        <a:t>Weather / seasons </a:t>
                      </a:r>
                    </a:p>
                    <a:p>
                      <a:pPr algn="ctr"/>
                      <a:r>
                        <a:rPr lang="en-US" sz="1050" dirty="0">
                          <a:solidFill>
                            <a:schemeClr val="tx1"/>
                          </a:solidFill>
                          <a:latin typeface="+mn-lt"/>
                          <a:cs typeface="Amatic SC" panose="00000500000000000000" pitchFamily="2" charset="-79"/>
                        </a:rPr>
                        <a:t>The great outdoors </a:t>
                      </a:r>
                    </a:p>
                    <a:p>
                      <a:pPr algn="ctr"/>
                      <a:r>
                        <a:rPr lang="en-US" sz="1050" dirty="0">
                          <a:solidFill>
                            <a:schemeClr val="tx1"/>
                          </a:solidFill>
                          <a:latin typeface="+mn-lt"/>
                          <a:cs typeface="Amatic SC" panose="00000500000000000000" pitchFamily="2" charset="-79"/>
                        </a:rPr>
                        <a:t>Planting seeds </a:t>
                      </a:r>
                    </a:p>
                    <a:p>
                      <a:pPr algn="ctr"/>
                      <a:r>
                        <a:rPr lang="en-US" sz="1050" dirty="0">
                          <a:solidFill>
                            <a:schemeClr val="tx1"/>
                          </a:solidFill>
                          <a:latin typeface="+mn-lt"/>
                          <a:cs typeface="Amatic SC" panose="00000500000000000000" pitchFamily="2" charset="-79"/>
                        </a:rPr>
                        <a:t>Farm</a:t>
                      </a:r>
                    </a:p>
                    <a:p>
                      <a:pPr algn="ctr"/>
                      <a:r>
                        <a:rPr lang="en-US" sz="1050" dirty="0">
                          <a:solidFill>
                            <a:schemeClr val="tx1"/>
                          </a:solidFill>
                          <a:latin typeface="+mn-lt"/>
                          <a:cs typeface="Amatic SC" panose="00000500000000000000" pitchFamily="2" charset="-79"/>
                        </a:rPr>
                        <a:t>Mini beasts</a:t>
                      </a:r>
                    </a:p>
                    <a:p>
                      <a:pPr algn="ctr"/>
                      <a:r>
                        <a:rPr lang="en-US" sz="1050" dirty="0">
                          <a:solidFill>
                            <a:schemeClr val="tx1"/>
                          </a:solidFill>
                          <a:latin typeface="+mn-lt"/>
                          <a:cs typeface="Amatic SC" panose="00000500000000000000" pitchFamily="2" charset="-79"/>
                        </a:rPr>
                        <a:t>Easter</a:t>
                      </a:r>
                    </a:p>
                    <a:p>
                      <a:pPr algn="ctr"/>
                      <a:r>
                        <a:rPr lang="en-US" sz="1050" dirty="0">
                          <a:solidFill>
                            <a:schemeClr val="tx1"/>
                          </a:solidFill>
                          <a:latin typeface="+mn-lt"/>
                          <a:cs typeface="Amatic SC" panose="00000500000000000000" pitchFamily="2" charset="-79"/>
                        </a:rPr>
                        <a:t>Lent</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Ticket to ride!  </a:t>
                      </a:r>
                    </a:p>
                    <a:p>
                      <a:pPr algn="ctr"/>
                      <a:r>
                        <a:rPr lang="en-US" sz="1050" dirty="0">
                          <a:solidFill>
                            <a:schemeClr val="tx1"/>
                          </a:solidFill>
                          <a:latin typeface="+mn-lt"/>
                          <a:cs typeface="Amatic SC" panose="00000500000000000000" pitchFamily="2" charset="-79"/>
                        </a:rPr>
                        <a:t>Around the Town</a:t>
                      </a:r>
                    </a:p>
                    <a:p>
                      <a:pPr algn="ctr"/>
                      <a:r>
                        <a:rPr lang="en-US" sz="1050" dirty="0">
                          <a:solidFill>
                            <a:schemeClr val="tx1"/>
                          </a:solidFill>
                          <a:latin typeface="+mn-lt"/>
                          <a:cs typeface="Amatic SC" panose="00000500000000000000" pitchFamily="2" charset="-79"/>
                        </a:rPr>
                        <a:t>How do I get there? </a:t>
                      </a:r>
                    </a:p>
                    <a:p>
                      <a:pPr algn="ctr"/>
                      <a:r>
                        <a:rPr lang="en-US" sz="1050" dirty="0">
                          <a:solidFill>
                            <a:schemeClr val="tx1"/>
                          </a:solidFill>
                          <a:latin typeface="+mn-lt"/>
                          <a:cs typeface="Amatic SC" panose="00000500000000000000" pitchFamily="2" charset="-79"/>
                        </a:rPr>
                        <a:t>Where in the world have you been? </a:t>
                      </a:r>
                    </a:p>
                    <a:p>
                      <a:pPr algn="ctr"/>
                      <a:r>
                        <a:rPr lang="en-US" sz="1050" dirty="0">
                          <a:solidFill>
                            <a:schemeClr val="tx1"/>
                          </a:solidFill>
                          <a:latin typeface="+mn-lt"/>
                          <a:cs typeface="Amatic SC" panose="00000500000000000000" pitchFamily="2" charset="-79"/>
                        </a:rPr>
                        <a:t>Where do we live in the UK / world? </a:t>
                      </a:r>
                    </a:p>
                    <a:p>
                      <a:pPr algn="ctr"/>
                      <a:r>
                        <a:rPr lang="en-US" sz="1050" dirty="0">
                          <a:solidFill>
                            <a:schemeClr val="tx1"/>
                          </a:solidFill>
                          <a:latin typeface="+mn-lt"/>
                          <a:cs typeface="Amatic SC" panose="00000500000000000000" pitchFamily="2" charset="-79"/>
                        </a:rPr>
                        <a:t>Vehicles past and Present </a:t>
                      </a:r>
                    </a:p>
                    <a:p>
                      <a:pPr algn="ctr"/>
                      <a:r>
                        <a:rPr lang="en-US" sz="1050" dirty="0">
                          <a:solidFill>
                            <a:schemeClr val="tx1"/>
                          </a:solidFill>
                          <a:latin typeface="+mn-lt"/>
                          <a:cs typeface="Amatic SC" panose="00000500000000000000" pitchFamily="2" charset="-79"/>
                        </a:rPr>
                        <a:t>Design your own transport! </a:t>
                      </a:r>
                    </a:p>
                    <a:p>
                      <a:pPr algn="ctr"/>
                      <a:r>
                        <a:rPr lang="en-US" sz="1050" dirty="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Send me a postcard! </a:t>
                      </a:r>
                    </a:p>
                    <a:p>
                      <a:pPr algn="ctr"/>
                      <a:r>
                        <a:rPr lang="en-US" sz="1050" dirty="0">
                          <a:solidFill>
                            <a:schemeClr val="tx1"/>
                          </a:solidFill>
                          <a:latin typeface="+mn-lt"/>
                          <a:cs typeface="Amatic SC" panose="00000500000000000000" pitchFamily="2" charset="-79"/>
                        </a:rPr>
                        <a:t>Marine life  </a:t>
                      </a:r>
                    </a:p>
                    <a:p>
                      <a:pPr algn="ctr"/>
                      <a:r>
                        <a:rPr lang="en-US" sz="1050" dirty="0" err="1">
                          <a:solidFill>
                            <a:schemeClr val="tx1"/>
                          </a:solidFill>
                          <a:latin typeface="+mn-lt"/>
                          <a:cs typeface="Amatic SC" panose="00000500000000000000" pitchFamily="2" charset="-79"/>
                        </a:rPr>
                        <a:t>Seasides</a:t>
                      </a:r>
                      <a:r>
                        <a:rPr lang="en-US" sz="1050" dirty="0">
                          <a:solidFill>
                            <a:schemeClr val="tx1"/>
                          </a:solidFill>
                          <a:latin typeface="+mn-lt"/>
                          <a:cs typeface="Amatic SC" panose="00000500000000000000" pitchFamily="2" charset="-79"/>
                        </a:rPr>
                        <a:t>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Compare: Now and then! </a:t>
                      </a:r>
                    </a:p>
                    <a:p>
                      <a:pPr algn="ctr"/>
                      <a:r>
                        <a:rPr lang="en-US" sz="1050" dirty="0">
                          <a:solidFill>
                            <a:schemeClr val="tx1"/>
                          </a:solidFill>
                          <a:latin typeface="+mn-lt"/>
                          <a:cs typeface="Amatic SC" panose="00000500000000000000" pitchFamily="2" charset="-79"/>
                        </a:rPr>
                        <a:t>Seaside art </a:t>
                      </a:r>
                    </a:p>
                    <a:p>
                      <a:pPr algn="ctr"/>
                      <a:endParaRPr lang="en-GB" sz="16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72033691"/>
                  </a:ext>
                </a:extLst>
              </a:tr>
              <a:tr h="1069206">
                <a:tc>
                  <a:txBody>
                    <a:bodyPr/>
                    <a:lstStyle/>
                    <a:p>
                      <a:pPr algn="ctr"/>
                      <a:r>
                        <a:rPr lang="en-US" sz="2400" b="1" dirty="0">
                          <a:latin typeface="Amatic SC" panose="00000500000000000000" pitchFamily="2" charset="-79"/>
                          <a:cs typeface="Amatic SC" panose="00000500000000000000" pitchFamily="2" charset="-79"/>
                        </a:rPr>
                        <a:t>Possible Texts and </a:t>
                      </a:r>
                    </a:p>
                    <a:p>
                      <a:pPr algn="ctr"/>
                      <a:r>
                        <a:rPr lang="en-US" sz="2400" b="1" dirty="0">
                          <a:latin typeface="Amatic SC" panose="00000500000000000000" pitchFamily="2" charset="-79"/>
                          <a:cs typeface="Amatic SC" panose="00000500000000000000" pitchFamily="2" charset="-79"/>
                        </a:rPr>
                        <a:t>‘old favourites’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Owl Babies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Once there were Giants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Colour Monster</a:t>
                      </a:r>
                    </a:p>
                    <a:p>
                      <a:pPr algn="ctr"/>
                      <a:r>
                        <a:rPr lang="en-US" sz="1050" dirty="0">
                          <a:solidFill>
                            <a:schemeClr val="tx1"/>
                          </a:solidFill>
                          <a:latin typeface="+mn-lt"/>
                          <a:cs typeface="RM Typerighter old" panose="00000400000000000000" pitchFamily="2" charset="-79"/>
                        </a:rPr>
                        <a:t>The Big Book of Families </a:t>
                      </a:r>
                    </a:p>
                    <a:p>
                      <a:pPr algn="ctr"/>
                      <a:r>
                        <a:rPr lang="en-US" sz="1050" dirty="0">
                          <a:solidFill>
                            <a:schemeClr val="tx1"/>
                          </a:solidFill>
                          <a:latin typeface="+mn-lt"/>
                          <a:cs typeface="RM Typerighter old" panose="00000400000000000000" pitchFamily="2" charset="-79"/>
                        </a:rPr>
                        <a:t>Goldilocks and the three bears</a:t>
                      </a:r>
                    </a:p>
                    <a:p>
                      <a:pPr algn="ctr"/>
                      <a:r>
                        <a:rPr lang="en-US" sz="1050" dirty="0" err="1">
                          <a:solidFill>
                            <a:schemeClr val="tx1"/>
                          </a:solidFill>
                          <a:latin typeface="+mn-lt"/>
                          <a:cs typeface="RM Typerighter old" panose="00000400000000000000" pitchFamily="2" charset="-79"/>
                        </a:rPr>
                        <a:t>Marvellous</a:t>
                      </a:r>
                      <a:r>
                        <a:rPr lang="en-US" sz="1050" dirty="0">
                          <a:solidFill>
                            <a:schemeClr val="tx1"/>
                          </a:solidFill>
                          <a:latin typeface="+mn-lt"/>
                          <a:cs typeface="RM Typerighter old" panose="00000400000000000000" pitchFamily="2" charset="-79"/>
                        </a:rPr>
                        <a:t> me</a:t>
                      </a:r>
                    </a:p>
                    <a:p>
                      <a:pPr algn="ctr"/>
                      <a:r>
                        <a:rPr lang="en-US" sz="1050" dirty="0">
                          <a:solidFill>
                            <a:schemeClr val="tx1"/>
                          </a:solidFill>
                          <a:latin typeface="+mn-lt"/>
                          <a:cs typeface="RM Typerighter old" panose="00000400000000000000" pitchFamily="2" charset="-79"/>
                        </a:rPr>
                        <a:t>You choose</a:t>
                      </a:r>
                    </a:p>
                    <a:p>
                      <a:pPr algn="ctr"/>
                      <a:r>
                        <a:rPr lang="en-US" sz="1050" dirty="0" err="1">
                          <a:solidFill>
                            <a:schemeClr val="tx1"/>
                          </a:solidFill>
                          <a:latin typeface="+mn-lt"/>
                          <a:cs typeface="RM Typerighter old" panose="00000400000000000000" pitchFamily="2" charset="-79"/>
                        </a:rPr>
                        <a:t>Peepo</a:t>
                      </a:r>
                      <a:endParaRPr lang="en-US" sz="1050" dirty="0">
                        <a:solidFill>
                          <a:schemeClr val="tx1"/>
                        </a:solidFill>
                        <a:latin typeface="+mn-lt"/>
                        <a:cs typeface="RM Typerighter old" panose="00000400000000000000" pitchFamily="2" charset="-79"/>
                      </a:endParaRPr>
                    </a:p>
                    <a:p>
                      <a:pPr algn="ctr"/>
                      <a:r>
                        <a:rPr lang="en-US" sz="1050" dirty="0">
                          <a:solidFill>
                            <a:schemeClr val="tx1"/>
                          </a:solidFill>
                          <a:latin typeface="+mn-lt"/>
                          <a:cs typeface="RM Typerighter old" panose="00000400000000000000" pitchFamily="2" charset="-79"/>
                        </a:rPr>
                        <a:t>Grandpa Bodley and the Photographs</a:t>
                      </a:r>
                    </a:p>
                    <a:p>
                      <a:pPr algn="ctr"/>
                      <a:r>
                        <a:rPr lang="en-GB" sz="1050" dirty="0">
                          <a:solidFill>
                            <a:schemeClr val="tx1"/>
                          </a:solidFill>
                          <a:latin typeface="+mn-lt"/>
                          <a:cs typeface="Amatic SC" panose="00000500000000000000" pitchFamily="2" charset="-79"/>
                        </a:rPr>
                        <a:t>Pumpkin Soup</a:t>
                      </a:r>
                    </a:p>
                    <a:p>
                      <a:pPr algn="ctr"/>
                      <a:r>
                        <a:rPr lang="en-GB" sz="1050" dirty="0">
                          <a:solidFill>
                            <a:schemeClr val="tx1"/>
                          </a:solidFill>
                          <a:latin typeface="+mn-lt"/>
                          <a:cs typeface="Amatic SC" panose="00000500000000000000" pitchFamily="2" charset="-79"/>
                        </a:rPr>
                        <a:t>We are all wonders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Jolly Christmas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Rama and Sita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Stick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endParaRPr lang="en-GB" sz="1050" dirty="0">
                        <a:solidFill>
                          <a:schemeClr val="tx1"/>
                        </a:solidFill>
                        <a:latin typeface="+mn-lt"/>
                        <a:cs typeface="RM Typerighter old" panose="00000400000000000000" pitchFamily="2" charset="-79"/>
                      </a:endParaRPr>
                    </a:p>
                    <a:p>
                      <a:pPr algn="ctr"/>
                      <a:r>
                        <a:rPr lang="en-GB" sz="1050" dirty="0">
                          <a:solidFill>
                            <a:schemeClr val="tx1"/>
                          </a:solidFill>
                          <a:latin typeface="+mn-lt"/>
                          <a:cs typeface="RM Typerighter old" panose="00000400000000000000" pitchFamily="2" charset="-79"/>
                        </a:rPr>
                        <a:t>The Great Race</a:t>
                      </a:r>
                    </a:p>
                    <a:p>
                      <a:pPr algn="ctr"/>
                      <a:r>
                        <a:rPr lang="en-GB" sz="1050" dirty="0">
                          <a:solidFill>
                            <a:schemeClr val="tx1"/>
                          </a:solidFill>
                          <a:latin typeface="+mn-lt"/>
                          <a:cs typeface="RM Typerighter old" panose="00000400000000000000" pitchFamily="2" charset="-79"/>
                        </a:rPr>
                        <a:t>A Dot in the Snow</a:t>
                      </a:r>
                    </a:p>
                    <a:p>
                      <a:pPr algn="ctr"/>
                      <a:r>
                        <a:rPr lang="en-GB" sz="1050" dirty="0">
                          <a:solidFill>
                            <a:schemeClr val="tx1"/>
                          </a:solidFill>
                          <a:latin typeface="+mn-lt"/>
                          <a:cs typeface="RM Typerighter old" panose="00000400000000000000" pitchFamily="2" charset="-79"/>
                        </a:rPr>
                        <a:t>Little Red Riding Hood</a:t>
                      </a:r>
                    </a:p>
                    <a:p>
                      <a:pPr algn="ctr"/>
                      <a:r>
                        <a:rPr lang="en-GB" sz="1050" dirty="0">
                          <a:solidFill>
                            <a:schemeClr val="tx1"/>
                          </a:solidFill>
                          <a:latin typeface="+mn-lt"/>
                          <a:cs typeface="RM Typerighter old" panose="00000400000000000000" pitchFamily="2" charset="-79"/>
                        </a:rPr>
                        <a:t>The Gruffalo</a:t>
                      </a:r>
                    </a:p>
                    <a:p>
                      <a:pPr algn="ctr"/>
                      <a:r>
                        <a:rPr lang="en-GB" sz="1050" dirty="0" err="1">
                          <a:solidFill>
                            <a:schemeClr val="tx1"/>
                          </a:solidFill>
                          <a:latin typeface="+mn-lt"/>
                          <a:cs typeface="RM Typerighter old" panose="00000400000000000000" pitchFamily="2" charset="-79"/>
                        </a:rPr>
                        <a:t>Handa’s</a:t>
                      </a:r>
                      <a:r>
                        <a:rPr lang="en-GB" sz="1050" dirty="0">
                          <a:solidFill>
                            <a:schemeClr val="tx1"/>
                          </a:solidFill>
                          <a:latin typeface="+mn-lt"/>
                          <a:cs typeface="RM Typerighter old" panose="00000400000000000000" pitchFamily="2" charset="-79"/>
                        </a:rPr>
                        <a:t> surprise</a:t>
                      </a:r>
                    </a:p>
                    <a:p>
                      <a:pPr algn="ctr"/>
                      <a:r>
                        <a:rPr lang="en-GB" sz="1050" dirty="0">
                          <a:solidFill>
                            <a:schemeClr val="tx1"/>
                          </a:solidFill>
                          <a:latin typeface="+mn-lt"/>
                          <a:cs typeface="RM Typerighter old" panose="00000400000000000000" pitchFamily="2" charset="-79"/>
                        </a:rPr>
                        <a:t>Brown Bear brown bear what do you see?</a:t>
                      </a:r>
                    </a:p>
                    <a:p>
                      <a:pPr algn="ctr"/>
                      <a:r>
                        <a:rPr lang="en-GB" sz="1050" dirty="0">
                          <a:solidFill>
                            <a:schemeClr val="tx1"/>
                          </a:solidFill>
                          <a:latin typeface="+mn-lt"/>
                          <a:cs typeface="RM Typerighter old" panose="00000400000000000000" pitchFamily="2" charset="-79"/>
                        </a:rPr>
                        <a:t>Polar bear polar bear what do you hear?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Jack and the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Very Hungry Caterpillar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a:solidFill>
                            <a:schemeClr val="tx1"/>
                          </a:solidFill>
                          <a:latin typeface="+mn-lt"/>
                          <a:cs typeface="RM Typerighter old" panose="00000400000000000000" pitchFamily="2" charset="-79"/>
                        </a:rPr>
                        <a:t>Aghh</a:t>
                      </a:r>
                      <a:r>
                        <a:rPr lang="en-GB" sz="1050" dirty="0">
                          <a:solidFill>
                            <a:schemeClr val="tx1"/>
                          </a:solidFill>
                          <a:latin typeface="+mn-lt"/>
                          <a:cs typeface="RM Typerighter old" panose="00000400000000000000" pitchFamily="2" charset="-79"/>
                        </a:rPr>
                        <a:t> Spider!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Pig in the Pond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Mr Wolf’s Pancakes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tiger who came to tea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Snail and the Whale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Mr. Gumpy’s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Oi! Get off my train!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 the way home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Three little pigs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What did the Tree See?</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050" dirty="0">
                          <a:solidFill>
                            <a:schemeClr val="tx1"/>
                          </a:solidFill>
                          <a:latin typeface="+mn-lt"/>
                          <a:cs typeface="RM Typerighter old" panose="00000400000000000000" pitchFamily="2" charset="-79"/>
                        </a:rPr>
                        <a:t>Under the Sea Non – Fiction</a:t>
                      </a:r>
                    </a:p>
                    <a:p>
                      <a:pPr algn="ctr"/>
                      <a:r>
                        <a:rPr lang="en-US" sz="1050" dirty="0">
                          <a:solidFill>
                            <a:schemeClr val="tx1"/>
                          </a:solidFill>
                          <a:latin typeface="+mn-lt"/>
                          <a:cs typeface="RM Typerighter old" panose="00000400000000000000" pitchFamily="2" charset="-79"/>
                        </a:rPr>
                        <a:t>The Journey </a:t>
                      </a:r>
                    </a:p>
                    <a:p>
                      <a:pPr algn="ctr"/>
                      <a:r>
                        <a:rPr lang="en-US" sz="1050" dirty="0">
                          <a:solidFill>
                            <a:schemeClr val="tx1"/>
                          </a:solidFill>
                          <a:latin typeface="+mn-lt"/>
                          <a:cs typeface="RM Typerighter old" panose="00000400000000000000" pitchFamily="2" charset="-79"/>
                        </a:rPr>
                        <a:t>World Atlases </a:t>
                      </a:r>
                    </a:p>
                    <a:p>
                      <a:pPr algn="ctr"/>
                      <a:r>
                        <a:rPr lang="en-US" sz="1050" dirty="0" err="1">
                          <a:solidFill>
                            <a:schemeClr val="tx1"/>
                          </a:solidFill>
                          <a:latin typeface="+mn-lt"/>
                          <a:cs typeface="RM Typerighter old" panose="00000400000000000000" pitchFamily="2" charset="-79"/>
                        </a:rPr>
                        <a:t>Tiddler</a:t>
                      </a:r>
                      <a:r>
                        <a:rPr lang="en-US" sz="1050" dirty="0">
                          <a:solidFill>
                            <a:schemeClr val="tx1"/>
                          </a:solidFill>
                          <a:latin typeface="+mn-lt"/>
                          <a:cs typeface="RM Typerighter old" panose="00000400000000000000" pitchFamily="2" charset="-79"/>
                        </a:rPr>
                        <a:t>  </a:t>
                      </a:r>
                    </a:p>
                    <a:p>
                      <a:pPr algn="ctr"/>
                      <a:r>
                        <a:rPr lang="en-US" sz="1050" dirty="0">
                          <a:solidFill>
                            <a:schemeClr val="tx1"/>
                          </a:solidFill>
                          <a:latin typeface="+mn-lt"/>
                          <a:cs typeface="RM Typerighter old" panose="00000400000000000000" pitchFamily="2" charset="-79"/>
                        </a:rPr>
                        <a:t>Billy’s Bucket</a:t>
                      </a:r>
                    </a:p>
                    <a:p>
                      <a:pPr algn="ctr"/>
                      <a:r>
                        <a:rPr lang="en-US" sz="1050" dirty="0">
                          <a:solidFill>
                            <a:schemeClr val="tx1"/>
                          </a:solidFill>
                          <a:latin typeface="+mn-lt"/>
                          <a:cs typeface="RM Typerighter old" panose="00000400000000000000" pitchFamily="2" charset="-79"/>
                        </a:rPr>
                        <a:t>The Three Billy Goats Gruff</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507345316"/>
                  </a:ext>
                </a:extLst>
              </a:tr>
              <a:tr h="1245256">
                <a:tc>
                  <a:txBody>
                    <a:bodyPr/>
                    <a:lstStyle/>
                    <a:p>
                      <a:pPr algn="ctr"/>
                      <a:r>
                        <a:rPr lang="en-US" sz="2000" b="1" dirty="0">
                          <a:latin typeface="Amatic SC" panose="00000500000000000000" pitchFamily="2" charset="-79"/>
                          <a:cs typeface="Amatic SC" panose="00000500000000000000" pitchFamily="2" charset="-79"/>
                        </a:rPr>
                        <a:t>‘Wow’ moments / </a:t>
                      </a:r>
                      <a:r>
                        <a:rPr lang="en-US" sz="2000" b="1" dirty="0">
                          <a:solidFill>
                            <a:srgbClr val="0070C0"/>
                          </a:solidFill>
                          <a:latin typeface="Amatic SC" panose="00000500000000000000" pitchFamily="2" charset="-79"/>
                          <a:cs typeface="Amatic SC" panose="00000500000000000000" pitchFamily="2" charset="-79"/>
                        </a:rPr>
                        <a:t>Enrichment Weeks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050" dirty="0">
                          <a:solidFill>
                            <a:schemeClr val="tx1"/>
                          </a:solidFill>
                          <a:latin typeface="+mn-lt"/>
                          <a:cs typeface="Amatic SC" panose="00000500000000000000" pitchFamily="2" charset="-79"/>
                        </a:rPr>
                        <a:t>Autumn Trail </a:t>
                      </a:r>
                    </a:p>
                    <a:p>
                      <a:pPr algn="ctr"/>
                      <a:r>
                        <a:rPr lang="en-US" sz="1050" dirty="0">
                          <a:solidFill>
                            <a:schemeClr val="tx1"/>
                          </a:solidFill>
                          <a:latin typeface="+mn-lt"/>
                          <a:cs typeface="Amatic SC" panose="00000500000000000000" pitchFamily="2" charset="-79"/>
                        </a:rPr>
                        <a:t>Birthdays</a:t>
                      </a:r>
                    </a:p>
                    <a:p>
                      <a:pPr algn="ctr"/>
                      <a:r>
                        <a:rPr lang="en-US" sz="1050" dirty="0">
                          <a:solidFill>
                            <a:schemeClr val="tx1"/>
                          </a:solidFill>
                          <a:latin typeface="+mn-lt"/>
                          <a:cs typeface="Amatic SC" panose="00000500000000000000" pitchFamily="2" charset="-79"/>
                        </a:rPr>
                        <a:t>Favourite Songs </a:t>
                      </a:r>
                    </a:p>
                    <a:p>
                      <a:pPr algn="ctr"/>
                      <a:r>
                        <a:rPr lang="en-US" sz="1050" dirty="0">
                          <a:solidFill>
                            <a:schemeClr val="tx1"/>
                          </a:solidFill>
                          <a:latin typeface="+mn-lt"/>
                          <a:cs typeface="Amatic SC" panose="00000500000000000000" pitchFamily="2" charset="-79"/>
                        </a:rPr>
                        <a:t>Halloween </a:t>
                      </a:r>
                    </a:p>
                    <a:p>
                      <a:pPr algn="ctr"/>
                      <a:r>
                        <a:rPr lang="en-US" sz="1050" dirty="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Children in 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1050" dirty="0">
                          <a:solidFill>
                            <a:schemeClr val="tx1"/>
                          </a:solidFill>
                          <a:latin typeface="+mn-lt"/>
                          <a:cs typeface="Amatic SC" panose="00000500000000000000" pitchFamily="2" charset="-79"/>
                        </a:rPr>
                        <a:t>Chinese New Year </a:t>
                      </a:r>
                    </a:p>
                    <a:p>
                      <a:pPr algn="ctr"/>
                      <a:r>
                        <a:rPr lang="en-US" sz="1050" dirty="0">
                          <a:solidFill>
                            <a:schemeClr val="tx1"/>
                          </a:solidFill>
                          <a:latin typeface="+mn-lt"/>
                          <a:cs typeface="Amatic SC" panose="00000500000000000000" pitchFamily="2" charset="-79"/>
                        </a:rPr>
                        <a:t>Valentine’s Day</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World Book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Shrove Tuesday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Farm Visit</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050" dirty="0">
                          <a:solidFill>
                            <a:schemeClr val="tx1"/>
                          </a:solidFill>
                          <a:latin typeface="+mn-lt"/>
                          <a:cs typeface="Amatic SC" panose="00000500000000000000" pitchFamily="2" charset="-79"/>
                        </a:rPr>
                        <a:t>Food tasting – different cultures  </a:t>
                      </a:r>
                    </a:p>
                    <a:p>
                      <a:pPr algn="ctr"/>
                      <a:r>
                        <a:rPr lang="en-US" sz="1050" dirty="0">
                          <a:solidFill>
                            <a:schemeClr val="tx1"/>
                          </a:solidFill>
                          <a:latin typeface="+mn-lt"/>
                          <a:cs typeface="Amatic SC" panose="00000500000000000000" pitchFamily="2" charset="-79"/>
                        </a:rPr>
                        <a:t>Map work  - Find the Treasure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050" dirty="0">
                          <a:solidFill>
                            <a:schemeClr val="tx1"/>
                          </a:solidFill>
                          <a:latin typeface="+mn-lt"/>
                          <a:cs typeface="Amatic SC" panose="00000500000000000000" pitchFamily="2" charset="-79"/>
                        </a:rPr>
                        <a:t>Visit to the beach </a:t>
                      </a:r>
                    </a:p>
                    <a:p>
                      <a:pPr algn="ctr"/>
                      <a:r>
                        <a:rPr lang="en-US" sz="1050" dirty="0">
                          <a:solidFill>
                            <a:schemeClr val="tx1"/>
                          </a:solidFill>
                          <a:latin typeface="+mn-lt"/>
                          <a:cs typeface="Amatic SC" panose="00000500000000000000" pitchFamily="2" charset="-79"/>
                        </a:rPr>
                        <a:t>Under the Sea – singing songs and sea shanties</a:t>
                      </a:r>
                    </a:p>
                    <a:p>
                      <a:pPr algn="ctr"/>
                      <a:r>
                        <a:rPr lang="en-US" sz="1050" dirty="0">
                          <a:solidFill>
                            <a:schemeClr val="tx1"/>
                          </a:solidFill>
                          <a:latin typeface="+mn-lt"/>
                          <a:cs typeface="Amatic SC" panose="00000500000000000000" pitchFamily="2" charset="-79"/>
                        </a:rPr>
                        <a:t>World Environment Day </a:t>
                      </a:r>
                    </a:p>
                    <a:p>
                      <a:pPr algn="ctr"/>
                      <a:r>
                        <a:rPr lang="en-US" sz="1050" dirty="0">
                          <a:solidFill>
                            <a:schemeClr val="tx1"/>
                          </a:solidFill>
                          <a:latin typeface="+mn-lt"/>
                          <a:cs typeface="Amatic SC" panose="00000500000000000000" pitchFamily="2" charset="-79"/>
                        </a:rPr>
                        <a:t>Pirate Day </a:t>
                      </a:r>
                    </a:p>
                    <a:p>
                      <a:pPr algn="ctr"/>
                      <a:r>
                        <a:rPr lang="en-US" sz="1050" dirty="0">
                          <a:solidFill>
                            <a:schemeClr val="tx1"/>
                          </a:solidFill>
                          <a:latin typeface="+mn-lt"/>
                          <a:cs typeface="Amatic SC" panose="00000500000000000000" pitchFamily="2" charset="-79"/>
                        </a:rPr>
                        <a:t>Ice – Cream treat</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860" y="581002"/>
            <a:ext cx="488272" cy="48827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5584">
            <a:off x="3409807" y="288442"/>
            <a:ext cx="536918" cy="536918"/>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2501">
            <a:off x="5276303" y="565292"/>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55735">
            <a:off x="6869874" y="545577"/>
            <a:ext cx="789373" cy="789373"/>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46721">
            <a:off x="8486760" y="500015"/>
            <a:ext cx="582151" cy="582151"/>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31948">
            <a:off x="10001380" y="212009"/>
            <a:ext cx="816746" cy="816746"/>
          </a:xfrm>
          <a:prstGeom prst="rect">
            <a:avLst/>
          </a:prstGeom>
        </p:spPr>
      </p:pic>
      <p:pic>
        <p:nvPicPr>
          <p:cNvPr id="5" name="Picture 4">
            <a:extLst>
              <a:ext uri="{FF2B5EF4-FFF2-40B4-BE49-F238E27FC236}">
                <a16:creationId xmlns:a16="http://schemas.microsoft.com/office/drawing/2014/main" id="{DBD37272-CBE7-4630-820E-E2170E78E0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88" y="157803"/>
            <a:ext cx="633287" cy="633287"/>
          </a:xfrm>
          <a:prstGeom prst="rect">
            <a:avLst/>
          </a:prstGeom>
        </p:spPr>
      </p:pic>
      <p:pic>
        <p:nvPicPr>
          <p:cNvPr id="9" name="Picture 8">
            <a:extLst>
              <a:ext uri="{FF2B5EF4-FFF2-40B4-BE49-F238E27FC236}">
                <a16:creationId xmlns:a16="http://schemas.microsoft.com/office/drawing/2014/main" id="{26535E4A-C45B-4E98-B2C9-A823BB95F8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5756" y="108917"/>
            <a:ext cx="861008" cy="645756"/>
          </a:xfrm>
          <a:prstGeom prst="rect">
            <a:avLst/>
          </a:prstGeom>
        </p:spPr>
      </p:pic>
    </p:spTree>
    <p:extLst>
      <p:ext uri="{BB962C8B-B14F-4D97-AF65-F5344CB8AC3E}">
        <p14:creationId xmlns:p14="http://schemas.microsoft.com/office/powerpoint/2010/main" val="211776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EYFS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037438861"/>
              </p:ext>
            </p:extLst>
          </p:nvPr>
        </p:nvGraphicFramePr>
        <p:xfrm>
          <a:off x="366318" y="476214"/>
          <a:ext cx="11459364" cy="592916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630503">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“At Our Lady of the Rosary Primary School we understand the importance of Play, the opportunity to embed learning, become absorbed in it and that we learn best when we are interested, involved and active. Play encourages active learning, we  plan and prepare for children to work with other children, adults, objects, stimuli and events. We are proud to promote play and that the ethos in our Early Years setting has play at the heart enabling our children to become active participants in their learning leading their thinking and becoming independent. Play enables our children to be come confident and resilient building relationships allowing our children to set their own goals and solve problems. Play is essential in developing the whole child and supporting children’s development. We believe in a balance of children leading their own play and taking part in play that is guided by adults.”</a:t>
                      </a: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2" name="Arrow: Curved Down 1">
            <a:extLst>
              <a:ext uri="{FF2B5EF4-FFF2-40B4-BE49-F238E27FC236}">
                <a16:creationId xmlns:a16="http://schemas.microsoft.com/office/drawing/2014/main"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pic>
        <p:nvPicPr>
          <p:cNvPr id="8" name="Picture 7">
            <a:extLst>
              <a:ext uri="{FF2B5EF4-FFF2-40B4-BE49-F238E27FC236}">
                <a16:creationId xmlns:a16="http://schemas.microsoft.com/office/drawing/2014/main" id="{5D5B0BEF-8228-4862-A6BB-7A60210B1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227" y="195827"/>
            <a:ext cx="633287" cy="633287"/>
          </a:xfrm>
          <a:prstGeom prst="rect">
            <a:avLst/>
          </a:prstGeom>
        </p:spPr>
      </p:pic>
      <p:pic>
        <p:nvPicPr>
          <p:cNvPr id="9" name="Picture 8">
            <a:extLst>
              <a:ext uri="{FF2B5EF4-FFF2-40B4-BE49-F238E27FC236}">
                <a16:creationId xmlns:a16="http://schemas.microsoft.com/office/drawing/2014/main" id="{067F260E-7AA2-4A8B-AA53-3B7134723B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514" y="153336"/>
            <a:ext cx="861008" cy="645756"/>
          </a:xfrm>
          <a:prstGeom prst="rect">
            <a:avLst/>
          </a:prstGeom>
        </p:spPr>
      </p:pic>
    </p:spTree>
    <p:extLst>
      <p:ext uri="{BB962C8B-B14F-4D97-AF65-F5344CB8AC3E}">
        <p14:creationId xmlns:p14="http://schemas.microsoft.com/office/powerpoint/2010/main" val="295277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EYFS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737172340"/>
              </p:ext>
            </p:extLst>
          </p:nvPr>
        </p:nvGraphicFramePr>
        <p:xfrm>
          <a:off x="171904" y="512838"/>
          <a:ext cx="11848192" cy="5839943"/>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0">
                <a:tc>
                  <a:txBody>
                    <a:bodyPr/>
                    <a:lstStyle/>
                    <a:p>
                      <a:pPr algn="ctr"/>
                      <a:r>
                        <a:rPr lang="en-US" sz="2400" b="1" dirty="0">
                          <a:latin typeface="Amatic SC" panose="00000500000000000000" pitchFamily="2" charset="-79"/>
                          <a:cs typeface="Amatic SC" panose="00000500000000000000" pitchFamily="2" charset="-79"/>
                        </a:rPr>
                        <a:t>Our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C66FF"/>
                          </a:solidFill>
                          <a:latin typeface="Amatic SC" panose="00000500000000000000" pitchFamily="2" charset="-79"/>
                          <a:cs typeface="Amatic SC" panose="00000500000000000000" pitchFamily="2" charset="-79"/>
                        </a:rPr>
                        <a:t>Assemblies / Sharing Circles </a:t>
                      </a:r>
                    </a:p>
                    <a:p>
                      <a:pPr algn="ctr"/>
                      <a:endParaRPr lang="en-US" sz="5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These will mirror the principles and values of our school.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We will ‘dip in and out of each area’ each term as and when we need to. </a:t>
                      </a:r>
                      <a:endParaRPr lang="en-GB" sz="2000" b="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base"/>
                      <a:r>
                        <a:rPr lang="en-US" sz="1600" b="1" i="0" dirty="0">
                          <a:solidFill>
                            <a:schemeClr val="bg1">
                              <a:lumMod val="50000"/>
                            </a:schemeClr>
                          </a:solidFill>
                          <a:effectLst/>
                          <a:latin typeface="+mn-lt"/>
                        </a:rPr>
                        <a:t>Mutual respect </a:t>
                      </a:r>
                    </a:p>
                    <a:p>
                      <a:pPr marL="0" indent="0" algn="ctr">
                        <a:buFont typeface="Arial" panose="020B0604020202020204" pitchFamily="34" charset="0"/>
                        <a:buNone/>
                      </a:pPr>
                      <a:r>
                        <a:rPr lang="en-US" sz="1000" b="0" i="0" dirty="0">
                          <a:solidFill>
                            <a:schemeClr val="tx1"/>
                          </a:solidFill>
                          <a:effectLst/>
                          <a:latin typeface="+mn-lt"/>
                        </a:rPr>
                        <a:t> </a:t>
                      </a:r>
                      <a:r>
                        <a:rPr lang="en-GB" sz="1000" dirty="0">
                          <a:solidFill>
                            <a:schemeClr val="tx1"/>
                          </a:solidFill>
                          <a:latin typeface="+mn-lt"/>
                        </a:rPr>
                        <a:t>We are all unique. </a:t>
                      </a:r>
                    </a:p>
                    <a:p>
                      <a:pPr marL="0" lvl="0" indent="0" algn="ctr">
                        <a:buFont typeface="Arial" panose="020B0604020202020204" pitchFamily="34" charset="0"/>
                        <a:buNone/>
                      </a:pPr>
                      <a:r>
                        <a:rPr lang="en-GB" sz="100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mn-lt"/>
                        </a:rPr>
                        <a:t>All cultures are learned , respected, and celebrated. </a:t>
                      </a:r>
                    </a:p>
                    <a:p>
                      <a:pPr marL="0" lvl="0" indent="0" algn="ctr">
                        <a:buFont typeface="Arial" panose="020B0604020202020204" pitchFamily="34" charset="0"/>
                        <a:buNone/>
                      </a:pPr>
                      <a:endParaRPr lang="en-GB" sz="1000" dirty="0">
                        <a:solidFill>
                          <a:schemeClr val="tx1"/>
                        </a:solidFill>
                        <a:latin typeface="+mn-lt"/>
                      </a:endParaRPr>
                    </a:p>
                    <a:p>
                      <a:pPr algn="ctr" rtl="0" fontAlgn="base"/>
                      <a:endParaRPr lang="en-US" sz="1600" b="0" i="0" dirty="0">
                        <a:solidFill>
                          <a:schemeClr val="bg1">
                            <a:lumMod val="50000"/>
                          </a:schemeClr>
                        </a:solidFill>
                        <a:effectLst/>
                        <a:latin typeface="+mn-lt"/>
                      </a:endParaRP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0" fontAlgn="base"/>
                      <a:r>
                        <a:rPr lang="en-US" sz="1600" b="1" i="0" dirty="0">
                          <a:solidFill>
                            <a:schemeClr val="bg1">
                              <a:lumMod val="50000"/>
                            </a:schemeClr>
                          </a:solidFill>
                          <a:effectLst/>
                          <a:latin typeface="+mn-lt"/>
                        </a:rPr>
                        <a:t>Mutual</a:t>
                      </a:r>
                    </a:p>
                    <a:p>
                      <a:pPr algn="ctr" rtl="0" fontAlgn="base"/>
                      <a:r>
                        <a:rPr lang="en-US" sz="1600" b="1" i="0" dirty="0">
                          <a:solidFill>
                            <a:schemeClr val="bg1">
                              <a:lumMod val="50000"/>
                            </a:schemeClr>
                          </a:solidFill>
                          <a:effectLst/>
                          <a:latin typeface="+mn-lt"/>
                        </a:rPr>
                        <a:t>Tolerance </a:t>
                      </a:r>
                    </a:p>
                    <a:p>
                      <a:pPr algn="ctr" eaLnBrk="1" hangingPunct="1"/>
                      <a:r>
                        <a:rPr lang="en-GB" altLang="en-US" sz="1050" b="0" dirty="0">
                          <a:latin typeface="+mn-lt"/>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Mutual tolerance of those with different faiths and beliefs and for those without faith.</a:t>
                      </a:r>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0" fontAlgn="base"/>
                      <a:r>
                        <a:rPr lang="en-US" sz="1600" b="1" i="0" dirty="0">
                          <a:solidFill>
                            <a:schemeClr val="bg1">
                              <a:lumMod val="50000"/>
                            </a:schemeClr>
                          </a:solidFill>
                          <a:effectLst/>
                          <a:latin typeface="+mn-lt"/>
                        </a:rPr>
                        <a:t>Rule of law </a:t>
                      </a:r>
                    </a:p>
                    <a:p>
                      <a:pPr marL="0" indent="0" algn="ctr">
                        <a:buFont typeface="Arial" panose="020B0604020202020204" pitchFamily="34" charset="0"/>
                        <a:buNone/>
                      </a:pPr>
                      <a:r>
                        <a:rPr lang="en-GB" sz="100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a:solidFill>
                            <a:schemeClr val="tx1"/>
                          </a:solidFill>
                          <a:latin typeface="+mn-lt"/>
                        </a:rPr>
                        <a:t>We know who to talk to if we do not feel safe. </a:t>
                      </a:r>
                    </a:p>
                    <a:p>
                      <a:pPr marL="0" indent="0" algn="ctr">
                        <a:buFont typeface="Arial" panose="020B0604020202020204" pitchFamily="34" charset="0"/>
                        <a:buNone/>
                      </a:pPr>
                      <a:r>
                        <a:rPr lang="en-GB" sz="1000" dirty="0">
                          <a:solidFill>
                            <a:schemeClr val="tx1"/>
                          </a:solidFill>
                          <a:latin typeface="+mn-lt"/>
                        </a:rPr>
                        <a:t>We know right from wrong. </a:t>
                      </a:r>
                    </a:p>
                    <a:p>
                      <a:pPr marL="0" indent="0" algn="ctr">
                        <a:buFont typeface="Arial" panose="020B0604020202020204" pitchFamily="34" charset="0"/>
                        <a:buNone/>
                      </a:pPr>
                      <a:r>
                        <a:rPr lang="en-GB" sz="1000" dirty="0">
                          <a:solidFill>
                            <a:schemeClr val="tx1"/>
                          </a:solidFill>
                          <a:latin typeface="+mn-lt"/>
                        </a:rPr>
                        <a:t>We recognise that we are accountable for our actions. </a:t>
                      </a:r>
                    </a:p>
                    <a:p>
                      <a:pPr marL="0" indent="0" algn="ctr">
                        <a:buFont typeface="Arial" panose="020B0604020202020204" pitchFamily="34" charset="0"/>
                        <a:buNone/>
                      </a:pPr>
                      <a:r>
                        <a:rPr lang="en-GB" sz="1000" dirty="0">
                          <a:solidFill>
                            <a:schemeClr val="tx1"/>
                          </a:solidFill>
                          <a:latin typeface="+mn-lt"/>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ase"/>
                      <a:r>
                        <a:rPr lang="en-US" sz="1600" b="1" i="0" dirty="0">
                          <a:solidFill>
                            <a:schemeClr val="bg1">
                              <a:lumMod val="50000"/>
                            </a:schemeClr>
                          </a:solidFill>
                          <a:effectLst/>
                          <a:latin typeface="+mn-lt"/>
                        </a:rPr>
                        <a:t>Individual liberty</a:t>
                      </a:r>
                    </a:p>
                    <a:p>
                      <a:pPr marL="0" indent="0" algn="ctr">
                        <a:buFont typeface="Arial" panose="020B0604020202020204" pitchFamily="34" charset="0"/>
                        <a:buNone/>
                      </a:pPr>
                      <a:r>
                        <a:rPr lang="en-GB" sz="1000" dirty="0">
                          <a:solidFill>
                            <a:schemeClr val="tx1"/>
                          </a:solidFill>
                          <a:latin typeface="+mn-lt"/>
                        </a:rPr>
                        <a:t>We all have the right to have our own views. </a:t>
                      </a:r>
                    </a:p>
                    <a:p>
                      <a:pPr marL="0" indent="0" algn="ctr">
                        <a:buFont typeface="Arial" panose="020B0604020202020204" pitchFamily="34" charset="0"/>
                        <a:buNone/>
                      </a:pPr>
                      <a:r>
                        <a:rPr lang="en-GB" sz="1000" dirty="0">
                          <a:solidFill>
                            <a:schemeClr val="tx1"/>
                          </a:solidFill>
                          <a:latin typeface="+mn-lt"/>
                        </a:rPr>
                        <a:t>We are all respected as individuals. </a:t>
                      </a:r>
                    </a:p>
                    <a:p>
                      <a:pPr marL="0" indent="0" algn="ctr">
                        <a:buFont typeface="Arial" panose="020B0604020202020204" pitchFamily="34" charset="0"/>
                        <a:buNone/>
                      </a:pPr>
                      <a:r>
                        <a:rPr lang="en-GB" sz="1000" dirty="0">
                          <a:solidFill>
                            <a:schemeClr val="tx1"/>
                          </a:solidFill>
                          <a:latin typeface="+mn-lt"/>
                        </a:rPr>
                        <a:t>We feel safe to have a go at new activities. </a:t>
                      </a:r>
                    </a:p>
                    <a:p>
                      <a:pPr marL="0" indent="0" algn="ctr">
                        <a:buFont typeface="Arial" panose="020B0604020202020204" pitchFamily="34" charset="0"/>
                        <a:buNone/>
                      </a:pPr>
                      <a:r>
                        <a:rPr lang="en-GB" sz="100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1000" b="0" i="0" dirty="0">
                          <a:solidFill>
                            <a:schemeClr val="tx1"/>
                          </a:solidFill>
                          <a:effectLst/>
                          <a:latin typeface="+mn-lt"/>
                        </a:rPr>
                        <a:t> </a:t>
                      </a: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ase"/>
                      <a:r>
                        <a:rPr lang="en-US" sz="1600" b="1" i="0" dirty="0">
                          <a:solidFill>
                            <a:schemeClr val="bg1">
                              <a:lumMod val="50000"/>
                            </a:schemeClr>
                          </a:solidFill>
                          <a:effectLst/>
                          <a:latin typeface="+mn-lt"/>
                        </a:rPr>
                        <a:t>Democracy</a:t>
                      </a:r>
                    </a:p>
                    <a:p>
                      <a:pPr marL="0" indent="0" algn="ctr">
                        <a:buFont typeface="Arial" panose="020B0604020202020204" pitchFamily="34" charset="0"/>
                        <a:buNone/>
                      </a:pPr>
                      <a:r>
                        <a:rPr lang="en-GB" sz="1000" dirty="0">
                          <a:solidFill>
                            <a:schemeClr val="tx1"/>
                          </a:solidFill>
                          <a:latin typeface="+mn-lt"/>
                        </a:rPr>
                        <a:t>We all have the right to be listened to. </a:t>
                      </a:r>
                    </a:p>
                    <a:p>
                      <a:pPr marL="0" indent="0" algn="ctr">
                        <a:buFont typeface="Arial" panose="020B0604020202020204" pitchFamily="34" charset="0"/>
                        <a:buNone/>
                      </a:pPr>
                      <a:r>
                        <a:rPr lang="en-GB" sz="100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mn-lt"/>
                        </a:rPr>
                        <a:t>We listen with intrigue and value and respect the opinions of others. </a:t>
                      </a:r>
                      <a:r>
                        <a:rPr lang="en-US" sz="105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600" b="1" i="0" dirty="0">
                          <a:solidFill>
                            <a:schemeClr val="bg1">
                              <a:lumMod val="50000"/>
                            </a:schemeClr>
                          </a:solidFill>
                          <a:effectLst/>
                          <a:latin typeface="+mn-lt"/>
                        </a:rPr>
                        <a:t>Recap all British Values </a:t>
                      </a:r>
                    </a:p>
                    <a:p>
                      <a:pPr algn="ctr"/>
                      <a:r>
                        <a:rPr lang="en-US" sz="16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050" dirty="0">
                          <a:solidFill>
                            <a:schemeClr val="tx1"/>
                          </a:solidFill>
                          <a:latin typeface="+mn-lt"/>
                          <a:cs typeface="Amatic SC" panose="00000500000000000000" pitchFamily="2" charset="-79"/>
                        </a:rPr>
                        <a:t>Analyse Nursery Assessments (Rec)</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by end of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 </a:t>
                      </a:r>
                    </a:p>
                    <a:p>
                      <a:pPr algn="ctr"/>
                      <a:r>
                        <a:rPr lang="en-US" sz="1050" dirty="0">
                          <a:solidFill>
                            <a:schemeClr val="tx1"/>
                          </a:solidFill>
                          <a:latin typeface="+mn-lt"/>
                          <a:cs typeface="Amatic SC" panose="00000500000000000000" pitchFamily="2" charset="-79"/>
                        </a:rPr>
                        <a:t>Midterm Assessments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1050" dirty="0">
                          <a:solidFill>
                            <a:schemeClr val="tx1"/>
                          </a:solidFill>
                          <a:latin typeface="+mn-lt"/>
                          <a:cs typeface="Amatic SC" panose="00000500000000000000" pitchFamily="2" charset="-79"/>
                        </a:rPr>
                        <a:t>GLD Projections for EOY</a:t>
                      </a:r>
                    </a:p>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algn="ctr"/>
                      <a:r>
                        <a:rPr lang="en-US" sz="1050" dirty="0" err="1">
                          <a:solidFill>
                            <a:schemeClr val="tx1"/>
                          </a:solidFill>
                          <a:latin typeface="+mn-lt"/>
                          <a:cs typeface="Amatic SC" panose="00000500000000000000" pitchFamily="2" charset="-79"/>
                        </a:rPr>
                        <a:t>itrack</a:t>
                      </a:r>
                      <a:r>
                        <a:rPr lang="en-US" sz="1050" dirty="0">
                          <a:solidFill>
                            <a:schemeClr val="tx1"/>
                          </a:solidFill>
                          <a:latin typeface="+mn-lt"/>
                          <a:cs typeface="Amatic SC" panose="00000500000000000000" pitchFamily="2" charset="-79"/>
                        </a:rPr>
                        <a:t> data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err="1">
                          <a:solidFill>
                            <a:schemeClr val="tx1"/>
                          </a:solidFill>
                          <a:latin typeface="+mn-lt"/>
                          <a:cs typeface="Amatic SC" panose="00000500000000000000" pitchFamily="2" charset="-79"/>
                        </a:rPr>
                        <a:t>itrack</a:t>
                      </a:r>
                      <a:r>
                        <a:rPr lang="en-US" sz="1050" dirty="0">
                          <a:solidFill>
                            <a:schemeClr val="tx1"/>
                          </a:solidFill>
                          <a:latin typeface="+mn-lt"/>
                          <a:cs typeface="Amatic SC" panose="00000500000000000000" pitchFamily="2" charset="-79"/>
                        </a:rPr>
                        <a:t> data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EOY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774966">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algn="ctr"/>
                      <a:r>
                        <a:rPr lang="en-US" sz="1050" dirty="0">
                          <a:solidFill>
                            <a:schemeClr val="tx1"/>
                          </a:solidFill>
                          <a:latin typeface="+mn-lt"/>
                          <a:cs typeface="Amatic SC" panose="00000500000000000000" pitchFamily="2" charset="-79"/>
                        </a:rPr>
                        <a:t>staggered Start </a:t>
                      </a:r>
                    </a:p>
                    <a:p>
                      <a:pPr algn="ctr"/>
                      <a:r>
                        <a:rPr lang="en-US" sz="1050" dirty="0">
                          <a:solidFill>
                            <a:schemeClr val="tx1"/>
                          </a:solidFill>
                          <a:latin typeface="+mn-lt"/>
                          <a:cs typeface="Amatic SC" panose="00000500000000000000" pitchFamily="2" charset="-79"/>
                        </a:rPr>
                        <a:t>Home visits / Parents Evening </a:t>
                      </a:r>
                    </a:p>
                    <a:p>
                      <a:pPr algn="ctr"/>
                      <a:r>
                        <a:rPr lang="en-US" sz="1050" dirty="0">
                          <a:solidFill>
                            <a:schemeClr val="tx1"/>
                          </a:solidFill>
                          <a:latin typeface="+mn-lt"/>
                          <a:cs typeface="Amatic SC" panose="00000500000000000000" pitchFamily="2" charset="-79"/>
                        </a:rPr>
                        <a:t>Home / School Agreements </a:t>
                      </a:r>
                    </a:p>
                    <a:p>
                      <a:pPr algn="ctr"/>
                      <a:r>
                        <a:rPr lang="en-GB" sz="1050" dirty="0">
                          <a:solidFill>
                            <a:schemeClr val="tx1"/>
                          </a:solidFill>
                          <a:latin typeface="+mn-lt"/>
                          <a:cs typeface="Amatic SC" panose="00000500000000000000" pitchFamily="2" charset="-79"/>
                        </a:rPr>
                        <a:t>Phonics parental information</a:t>
                      </a:r>
                    </a:p>
                    <a:p>
                      <a:pPr algn="ctr"/>
                      <a:r>
                        <a:rPr lang="en-GB" sz="1050" dirty="0">
                          <a:solidFill>
                            <a:schemeClr val="tx1"/>
                          </a:solidFill>
                          <a:latin typeface="+mn-lt"/>
                          <a:cs typeface="Amatic SC" panose="00000500000000000000" pitchFamily="2" charset="-79"/>
                        </a:rPr>
                        <a:t>Tapestry/dojo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Maths parental 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Bug club</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Writing parental 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Stay and Read morning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Reading parental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End of year reports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Picnic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984788128"/>
                  </a:ext>
                </a:extLst>
              </a:tr>
            </a:tbl>
          </a:graphicData>
        </a:graphic>
      </p:graphicFrame>
      <p:sp>
        <p:nvSpPr>
          <p:cNvPr id="7" name="TextBox 6">
            <a:extLst>
              <a:ext uri="{FF2B5EF4-FFF2-40B4-BE49-F238E27FC236}">
                <a16:creationId xmlns:a16="http://schemas.microsoft.com/office/drawing/2014/main" id="{83A7148B-508C-46A0-A43F-8114FE320137}"/>
              </a:ext>
            </a:extLst>
          </p:cNvPr>
          <p:cNvSpPr txBox="1"/>
          <p:nvPr/>
        </p:nvSpPr>
        <p:spPr>
          <a:xfrm>
            <a:off x="3849244" y="6388557"/>
            <a:ext cx="6094520" cy="307777"/>
          </a:xfrm>
          <a:prstGeom prst="rect">
            <a:avLst/>
          </a:prstGeom>
          <a:noFill/>
        </p:spPr>
        <p:txBody>
          <a:bodyPr wrap="square">
            <a:spAutoFit/>
          </a:bodyPr>
          <a:lstStyle/>
          <a:p>
            <a:r>
              <a:rPr lang="en-US" sz="1400" i="1" dirty="0">
                <a:solidFill>
                  <a:schemeClr val="bg1">
                    <a:lumMod val="50000"/>
                  </a:schemeClr>
                </a:solidFill>
                <a:effectLst/>
              </a:rPr>
              <a:t>We recognise that all children are unique and special.</a:t>
            </a:r>
            <a:endParaRPr lang="en-GB" sz="1400" i="1" dirty="0">
              <a:solidFill>
                <a:schemeClr val="bg1">
                  <a:lumMod val="50000"/>
                </a:schemeClr>
              </a:solidFill>
            </a:endParaRPr>
          </a:p>
        </p:txBody>
      </p:sp>
      <p:pic>
        <p:nvPicPr>
          <p:cNvPr id="8" name="Picture 7">
            <a:extLst>
              <a:ext uri="{FF2B5EF4-FFF2-40B4-BE49-F238E27FC236}">
                <a16:creationId xmlns:a16="http://schemas.microsoft.com/office/drawing/2014/main" id="{7744B7E8-EC5E-43E9-BE4D-4D383C64E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04" y="279076"/>
            <a:ext cx="633287" cy="633287"/>
          </a:xfrm>
          <a:prstGeom prst="rect">
            <a:avLst/>
          </a:prstGeom>
        </p:spPr>
      </p:pic>
      <p:pic>
        <p:nvPicPr>
          <p:cNvPr id="9" name="Picture 8">
            <a:extLst>
              <a:ext uri="{FF2B5EF4-FFF2-40B4-BE49-F238E27FC236}">
                <a16:creationId xmlns:a16="http://schemas.microsoft.com/office/drawing/2014/main" id="{C8CDD2B9-35CD-427D-B587-C16E9903D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2842"/>
            <a:ext cx="861008" cy="645756"/>
          </a:xfrm>
          <a:prstGeom prst="rect">
            <a:avLst/>
          </a:prstGeom>
        </p:spPr>
      </p:pic>
    </p:spTree>
    <p:extLst>
      <p:ext uri="{BB962C8B-B14F-4D97-AF65-F5344CB8AC3E}">
        <p14:creationId xmlns:p14="http://schemas.microsoft.com/office/powerpoint/2010/main" val="44798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862706599"/>
              </p:ext>
            </p:extLst>
          </p:nvPr>
        </p:nvGraphicFramePr>
        <p:xfrm>
          <a:off x="197738" y="719663"/>
          <a:ext cx="11796523" cy="5588483"/>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Pie Corbett T4W actions, EYFS productions, assemblies  and weekly interventions. </a:t>
                      </a:r>
                    </a:p>
                    <a:p>
                      <a:pPr algn="ctr"/>
                      <a:endParaRPr lang="en-US" sz="1100" dirty="0"/>
                    </a:p>
                    <a:p>
                      <a:pPr algn="ctr"/>
                      <a:endParaRPr lang="en-US" sz="1100" b="1" dirty="0">
                        <a:latin typeface="Amatic SC" panose="00000500000000000000" pitchFamily="2" charset="-79"/>
                        <a:cs typeface="Amatic SC" panose="00000500000000000000" pitchFamily="2" charset="-79"/>
                      </a:endParaRPr>
                    </a:p>
                    <a:p>
                      <a:pPr algn="ctr"/>
                      <a:r>
                        <a:rPr lang="en-US" sz="2800" b="1" dirty="0">
                          <a:latin typeface="Amatic SC" panose="00000500000000000000" pitchFamily="2" charset="-79"/>
                          <a:cs typeface="Amatic SC" panose="00000500000000000000" pitchFamily="2" charset="-79"/>
                        </a:rPr>
                        <a:t>Daily story time </a:t>
                      </a:r>
                      <a:endParaRPr lang="en-GB" sz="2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Making friends – learning peers names</a:t>
                      </a:r>
                    </a:p>
                    <a:p>
                      <a:pPr algn="ctr"/>
                      <a:r>
                        <a:rPr lang="en-US" sz="1100" dirty="0"/>
                        <a:t>Children using talk about things familiar to them.</a:t>
                      </a:r>
                    </a:p>
                    <a:p>
                      <a:pPr algn="ctr"/>
                      <a:r>
                        <a:rPr lang="en-US" sz="1100" b="0" dirty="0">
                          <a:solidFill>
                            <a:schemeClr val="tx1"/>
                          </a:solidFill>
                          <a:latin typeface="+mn-lt"/>
                          <a:cs typeface="Amatic SC" panose="00000500000000000000" pitchFamily="2" charset="-79"/>
                        </a:rPr>
                        <a:t>What do you like/dislike?</a:t>
                      </a:r>
                    </a:p>
                    <a:p>
                      <a:pPr algn="ctr"/>
                      <a:r>
                        <a:rPr lang="en-US" sz="1100" b="0" dirty="0">
                          <a:solidFill>
                            <a:schemeClr val="tx1"/>
                          </a:solidFill>
                          <a:latin typeface="+mn-lt"/>
                          <a:cs typeface="Amatic SC" panose="00000500000000000000" pitchFamily="2" charset="-79"/>
                        </a:rPr>
                        <a:t>This is me! </a:t>
                      </a:r>
                    </a:p>
                    <a:p>
                      <a:pPr algn="ctr"/>
                      <a:r>
                        <a:rPr lang="en-US" sz="1100" b="0" dirty="0">
                          <a:solidFill>
                            <a:schemeClr val="tx1"/>
                          </a:solidFill>
                          <a:latin typeface="+mn-lt"/>
                          <a:cs typeface="Amatic SC" panose="00000500000000000000" pitchFamily="2" charset="-79"/>
                        </a:rPr>
                        <a:t>Rhyming</a:t>
                      </a:r>
                    </a:p>
                    <a:p>
                      <a:pPr algn="ctr"/>
                      <a:r>
                        <a:rPr lang="en-US" sz="1100" b="0" dirty="0">
                          <a:solidFill>
                            <a:schemeClr val="tx1"/>
                          </a:solidFill>
                          <a:latin typeface="+mn-lt"/>
                          <a:cs typeface="Amatic SC" panose="00000500000000000000" pitchFamily="2" charset="-79"/>
                        </a:rPr>
                        <a:t>Familiar Print – my name</a:t>
                      </a:r>
                    </a:p>
                    <a:p>
                      <a:pPr algn="ctr"/>
                      <a:r>
                        <a:rPr lang="en-US" sz="1100" b="0" dirty="0">
                          <a:solidFill>
                            <a:schemeClr val="tx1"/>
                          </a:solidFill>
                          <a:latin typeface="+mn-lt"/>
                          <a:cs typeface="Amatic SC" panose="00000500000000000000" pitchFamily="2" charset="-79"/>
                        </a:rPr>
                        <a:t>All about me! </a:t>
                      </a:r>
                    </a:p>
                    <a:p>
                      <a:pPr algn="ctr"/>
                      <a:r>
                        <a:rPr lang="en-US" sz="1100" dirty="0"/>
                        <a:t>Model talk routines through the day. For example, arriving in school: “Good morning, how are you?” </a:t>
                      </a:r>
                    </a:p>
                    <a:p>
                      <a:pPr algn="ctr"/>
                      <a:r>
                        <a:rPr lang="en-US" sz="1100" b="0" dirty="0">
                          <a:solidFill>
                            <a:schemeClr val="tx1"/>
                          </a:solidFill>
                          <a:latin typeface="+mn-lt"/>
                          <a:cs typeface="Amatic SC" panose="00000500000000000000" pitchFamily="2" charset="-79"/>
                        </a:rPr>
                        <a:t>Naming areas</a:t>
                      </a:r>
                    </a:p>
                    <a:p>
                      <a:pPr algn="ctr"/>
                      <a:r>
                        <a:rPr lang="en-US" sz="1100" b="0" dirty="0">
                          <a:solidFill>
                            <a:schemeClr val="tx1"/>
                          </a:solidFill>
                          <a:latin typeface="+mn-lt"/>
                          <a:cs typeface="Amatic SC" panose="00000500000000000000" pitchFamily="2" charset="-79"/>
                        </a:rPr>
                        <a:t>Introducing new stories and language</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Develop vocabulary  </a:t>
                      </a:r>
                    </a:p>
                    <a:p>
                      <a:pPr algn="ctr"/>
                      <a:r>
                        <a:rPr lang="en-US" sz="1100" b="0" dirty="0">
                          <a:solidFill>
                            <a:schemeClr val="tx1"/>
                          </a:solidFill>
                          <a:latin typeface="+mn-lt"/>
                          <a:cs typeface="Amatic SC" panose="00000500000000000000" pitchFamily="2" charset="-79"/>
                        </a:rPr>
                        <a:t> Tell me a story - begin joining in with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one instruction  </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Understand and answer simple how and why questions…</a:t>
                      </a:r>
                    </a:p>
                    <a:p>
                      <a:pPr algn="ctr"/>
                      <a:r>
                        <a:rPr lang="en-US" sz="1100" b="0" dirty="0">
                          <a:solidFill>
                            <a:schemeClr val="tx1"/>
                          </a:solidFill>
                          <a:latin typeface="+mn-lt"/>
                          <a:cs typeface="Amatic SC" panose="00000500000000000000" pitchFamily="2" charset="-79"/>
                        </a:rPr>
                        <a:t>Retell a well known story with story language with support </a:t>
                      </a:r>
                    </a:p>
                    <a:p>
                      <a:pPr algn="ctr"/>
                      <a:r>
                        <a:rPr lang="en-US" sz="1100" dirty="0"/>
                        <a:t>Ask questions to find out more and to check they understand what has been said to them.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Talk it through!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Describe events in detail</a:t>
                      </a: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Talk about a familiar story they have listened to.</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What happened? </a:t>
                      </a:r>
                    </a:p>
                    <a:p>
                      <a:pPr algn="ctr"/>
                      <a:r>
                        <a:rPr lang="en-US" sz="1100" b="0" dirty="0">
                          <a:solidFill>
                            <a:schemeClr val="tx1"/>
                          </a:solidFill>
                          <a:latin typeface="+mn-lt"/>
                          <a:cs typeface="Amatic SC" panose="00000500000000000000" pitchFamily="2" charset="-79"/>
                        </a:rPr>
                        <a:t>Settling in activities </a:t>
                      </a:r>
                    </a:p>
                    <a:p>
                      <a:pPr algn="ctr"/>
                      <a:endParaRPr lang="en-US" sz="1100" b="0" dirty="0">
                        <a:solidFill>
                          <a:schemeClr val="tx1"/>
                        </a:solidFill>
                        <a:latin typeface="+mn-lt"/>
                        <a:cs typeface="Amatic SC" panose="00000500000000000000" pitchFamily="2" charset="-79"/>
                      </a:endParaRPr>
                    </a:p>
                    <a:p>
                      <a:pPr algn="ctr"/>
                      <a:r>
                        <a:rPr lang="en-US" sz="1100" b="0" dirty="0">
                          <a:solidFill>
                            <a:schemeClr val="tx1"/>
                          </a:solidFill>
                        </a:rPr>
                        <a:t>Re-read some books so children learn the language necessary to talk about what is happening in each illustration </a:t>
                      </a:r>
                    </a:p>
                    <a:p>
                      <a:pPr algn="ctr"/>
                      <a:r>
                        <a:rPr lang="en-US" sz="1100" b="0" dirty="0">
                          <a:solidFill>
                            <a:schemeClr val="tx1"/>
                          </a:solidFill>
                        </a:rPr>
                        <a:t>Talk about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none" dirty="0">
                          <a:solidFill>
                            <a:schemeClr val="bg1">
                              <a:lumMod val="50000"/>
                            </a:schemeClr>
                          </a:solidFill>
                          <a:latin typeface="+mn-lt"/>
                          <a:cs typeface="Amatic SC" panose="00000500000000000000" pitchFamily="2" charset="-79"/>
                        </a:rPr>
                        <a:t>Time to share! </a:t>
                      </a:r>
                    </a:p>
                    <a:p>
                      <a:pPr algn="ctr"/>
                      <a:r>
                        <a:rPr lang="en-US" sz="1100" b="0" u="none" dirty="0">
                          <a:solidFill>
                            <a:schemeClr val="tx1"/>
                          </a:solidFill>
                          <a:latin typeface="+mn-lt"/>
                          <a:cs typeface="Amatic SC" panose="00000500000000000000" pitchFamily="2" charset="-79"/>
                        </a:rPr>
                        <a:t>Talk about likes and dislikes</a:t>
                      </a:r>
                    </a:p>
                    <a:p>
                      <a:pPr algn="ctr"/>
                      <a:r>
                        <a:rPr lang="en-US" sz="1100" b="0" u="none" dirty="0">
                          <a:solidFill>
                            <a:schemeClr val="tx1"/>
                          </a:solidFill>
                          <a:latin typeface="+mn-lt"/>
                          <a:cs typeface="Amatic SC" panose="00000500000000000000" pitchFamily="2" charset="-79"/>
                        </a:rPr>
                        <a:t>Naming and discussing familiar objects in activities and pictures</a:t>
                      </a:r>
                    </a:p>
                    <a:p>
                      <a:pPr algn="ctr"/>
                      <a:r>
                        <a:rPr lang="en-US" sz="1100" dirty="0"/>
                        <a:t>Read 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sp>
        <p:nvSpPr>
          <p:cNvPr id="5" name="TextBox 4">
            <a:extLst>
              <a:ext uri="{FF2B5EF4-FFF2-40B4-BE49-F238E27FC236}">
                <a16:creationId xmlns:a16="http://schemas.microsoft.com/office/drawing/2014/main" id="{3F4194DF-97B0-47DB-92D5-D5D6E1C9E41A}"/>
              </a:ext>
            </a:extLst>
          </p:cNvPr>
          <p:cNvSpPr txBox="1"/>
          <p:nvPr/>
        </p:nvSpPr>
        <p:spPr>
          <a:xfrm>
            <a:off x="1361907" y="6506800"/>
            <a:ext cx="12473126" cy="307777"/>
          </a:xfrm>
          <a:prstGeom prst="rect">
            <a:avLst/>
          </a:prstGeom>
          <a:noFill/>
        </p:spPr>
        <p:txBody>
          <a:bodyPr wrap="square">
            <a:spAutoFit/>
          </a:bodyPr>
          <a:lstStyle/>
          <a:p>
            <a:r>
              <a:rPr lang="en-US" sz="1400" i="1" dirty="0">
                <a:solidFill>
                  <a:schemeClr val="bg1">
                    <a:lumMod val="50000"/>
                  </a:schemeClr>
                </a:solidFill>
              </a:rPr>
              <a:t>We understand that children will make progress at different times.  There is no right time… they will progress when they are ready.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731" y="0"/>
            <a:ext cx="848557" cy="848557"/>
          </a:xfrm>
          <a:prstGeom prst="rect">
            <a:avLst/>
          </a:prstGeom>
        </p:spPr>
      </p:pic>
      <p:pic>
        <p:nvPicPr>
          <p:cNvPr id="8" name="Picture 7">
            <a:extLst>
              <a:ext uri="{FF2B5EF4-FFF2-40B4-BE49-F238E27FC236}">
                <a16:creationId xmlns:a16="http://schemas.microsoft.com/office/drawing/2014/main" id="{6A0EE2B5-BB13-4793-AF01-A3D03272D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403" y="367826"/>
            <a:ext cx="861008" cy="645756"/>
          </a:xfrm>
          <a:prstGeom prst="rect">
            <a:avLst/>
          </a:prstGeom>
        </p:spPr>
      </p:pic>
      <p:pic>
        <p:nvPicPr>
          <p:cNvPr id="9" name="Picture 8">
            <a:extLst>
              <a:ext uri="{FF2B5EF4-FFF2-40B4-BE49-F238E27FC236}">
                <a16:creationId xmlns:a16="http://schemas.microsoft.com/office/drawing/2014/main" id="{026ABA6F-F09F-49AA-88E8-363026A012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38" y="386952"/>
            <a:ext cx="633287" cy="633287"/>
          </a:xfrm>
          <a:prstGeom prst="rect">
            <a:avLst/>
          </a:prstGeom>
        </p:spPr>
      </p:pic>
    </p:spTree>
    <p:extLst>
      <p:ext uri="{BB962C8B-B14F-4D97-AF65-F5344CB8AC3E}">
        <p14:creationId xmlns:p14="http://schemas.microsoft.com/office/powerpoint/2010/main" val="41930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987782631"/>
              </p:ext>
            </p:extLst>
          </p:nvPr>
        </p:nvGraphicFramePr>
        <p:xfrm>
          <a:off x="197738" y="719663"/>
          <a:ext cx="11796523" cy="5436083"/>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Pie Corbett T4W actions, EYFS productions, assemblies  and weekly interventions. </a:t>
                      </a:r>
                    </a:p>
                    <a:p>
                      <a:pPr algn="ctr"/>
                      <a:endParaRPr lang="en-US" sz="1100" dirty="0"/>
                    </a:p>
                    <a:p>
                      <a:pPr algn="ctr"/>
                      <a:endParaRPr lang="en-US" sz="1100" b="1" dirty="0">
                        <a:latin typeface="Amatic SC" panose="00000500000000000000" pitchFamily="2" charset="-79"/>
                        <a:cs typeface="Amatic SC" panose="00000500000000000000" pitchFamily="2" charset="-79"/>
                      </a:endParaRPr>
                    </a:p>
                    <a:p>
                      <a:pPr algn="ctr"/>
                      <a:r>
                        <a:rPr lang="en-US" sz="2800" b="1" dirty="0">
                          <a:latin typeface="Amatic SC" panose="00000500000000000000" pitchFamily="2" charset="-79"/>
                          <a:cs typeface="Amatic SC" panose="00000500000000000000" pitchFamily="2" charset="-79"/>
                        </a:rPr>
                        <a:t>Daily story time </a:t>
                      </a:r>
                      <a:endParaRPr lang="en-GB" sz="2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Making friends </a:t>
                      </a:r>
                    </a:p>
                    <a:p>
                      <a:pPr algn="ctr"/>
                      <a:r>
                        <a:rPr lang="en-US" sz="1100" dirty="0"/>
                        <a:t>Children talking about experiences that are familiar to them</a:t>
                      </a:r>
                    </a:p>
                    <a:p>
                      <a:pPr algn="ctr"/>
                      <a:r>
                        <a:rPr lang="en-US" sz="1100" b="0" dirty="0">
                          <a:solidFill>
                            <a:schemeClr val="tx1"/>
                          </a:solidFill>
                          <a:latin typeface="+mn-lt"/>
                          <a:cs typeface="Amatic SC" panose="00000500000000000000" pitchFamily="2" charset="-79"/>
                        </a:rPr>
                        <a:t>What are your passions / goals / dreams? </a:t>
                      </a:r>
                    </a:p>
                    <a:p>
                      <a:pPr algn="ctr"/>
                      <a:r>
                        <a:rPr lang="en-US" sz="1100" b="0" dirty="0">
                          <a:solidFill>
                            <a:schemeClr val="tx1"/>
                          </a:solidFill>
                          <a:latin typeface="+mn-lt"/>
                          <a:cs typeface="Amatic SC" panose="00000500000000000000" pitchFamily="2" charset="-79"/>
                        </a:rPr>
                        <a:t>This is me! </a:t>
                      </a:r>
                    </a:p>
                    <a:p>
                      <a:pPr algn="ctr"/>
                      <a:r>
                        <a:rPr lang="en-US" sz="1100" b="0" dirty="0">
                          <a:solidFill>
                            <a:schemeClr val="tx1"/>
                          </a:solidFill>
                          <a:latin typeface="+mn-lt"/>
                          <a:cs typeface="Amatic SC" panose="00000500000000000000" pitchFamily="2" charset="-79"/>
                        </a:rPr>
                        <a:t>Rhyming and alliteration </a:t>
                      </a:r>
                    </a:p>
                    <a:p>
                      <a:pPr algn="ctr"/>
                      <a:r>
                        <a:rPr lang="en-US" sz="1100" b="0" dirty="0">
                          <a:solidFill>
                            <a:schemeClr val="tx1"/>
                          </a:solidFill>
                          <a:latin typeface="+mn-lt"/>
                          <a:cs typeface="Amatic SC" panose="00000500000000000000" pitchFamily="2" charset="-79"/>
                        </a:rPr>
                        <a:t>Familiar Print</a:t>
                      </a:r>
                    </a:p>
                    <a:p>
                      <a:pPr algn="ctr"/>
                      <a:r>
                        <a:rPr lang="en-US" sz="1100" b="0" dirty="0">
                          <a:solidFill>
                            <a:schemeClr val="tx1"/>
                          </a:solidFill>
                          <a:latin typeface="+mn-lt"/>
                          <a:cs typeface="Amatic SC" panose="00000500000000000000" pitchFamily="2" charset="-79"/>
                        </a:rPr>
                        <a:t>Sharing facts about me! </a:t>
                      </a:r>
                    </a:p>
                    <a:p>
                      <a:pPr algn="ctr"/>
                      <a:r>
                        <a:rPr lang="en-US" sz="1100" b="0" dirty="0">
                          <a:solidFill>
                            <a:schemeClr val="tx1"/>
                          </a:solidFill>
                          <a:latin typeface="+mn-lt"/>
                          <a:cs typeface="Amatic SC" panose="00000500000000000000" pitchFamily="2" charset="-79"/>
                        </a:rPr>
                        <a:t>All about me! </a:t>
                      </a:r>
                    </a:p>
                    <a:p>
                      <a:pPr algn="ctr"/>
                      <a:r>
                        <a:rPr lang="en-US" sz="1100" dirty="0"/>
                        <a:t>Model talk routines through the day. For example, arriving in school: “Good morning, how are you?”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Develop vocabulary  </a:t>
                      </a:r>
                    </a:p>
                    <a:p>
                      <a:pPr algn="ctr"/>
                      <a:r>
                        <a:rPr lang="en-US" sz="1100" b="0" dirty="0">
                          <a:solidFill>
                            <a:schemeClr val="tx1"/>
                          </a:solidFill>
                          <a:latin typeface="+mn-lt"/>
                          <a:cs typeface="Amatic SC" panose="00000500000000000000" pitchFamily="2" charset="-79"/>
                        </a:rPr>
                        <a:t>Tell me a story - retelling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Word hunts</a:t>
                      </a: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instructions  </a:t>
                      </a:r>
                    </a:p>
                    <a:p>
                      <a:pPr algn="ctr"/>
                      <a:r>
                        <a:rPr lang="en-US" sz="1100" b="0" dirty="0">
                          <a:solidFill>
                            <a:schemeClr val="tx1"/>
                          </a:solidFill>
                          <a:latin typeface="+mn-lt"/>
                          <a:cs typeface="Amatic SC" panose="00000500000000000000" pitchFamily="2" charset="-79"/>
                        </a:rPr>
                        <a:t>Takes part in discussion </a:t>
                      </a:r>
                    </a:p>
                    <a:p>
                      <a:pPr algn="ctr"/>
                      <a:r>
                        <a:rPr lang="en-US" sz="1100" dirty="0"/>
                        <a:t>Understand how to listen carefully and why listening is important.</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Ask’s how and why questions…</a:t>
                      </a:r>
                    </a:p>
                    <a:p>
                      <a:pPr algn="ctr"/>
                      <a:r>
                        <a:rPr lang="en-US" sz="1100" b="0" dirty="0">
                          <a:solidFill>
                            <a:schemeClr val="tx1"/>
                          </a:solidFill>
                          <a:latin typeface="+mn-lt"/>
                          <a:cs typeface="Amatic SC" panose="00000500000000000000" pitchFamily="2" charset="-79"/>
                        </a:rPr>
                        <a:t>Retell a story with story language </a:t>
                      </a:r>
                    </a:p>
                    <a:p>
                      <a:pPr algn="ctr"/>
                      <a:r>
                        <a:rPr lang="en-US" sz="1100" b="0" dirty="0">
                          <a:solidFill>
                            <a:schemeClr val="tx1"/>
                          </a:solidFill>
                          <a:latin typeface="+mn-lt"/>
                          <a:cs typeface="Amatic SC" panose="00000500000000000000" pitchFamily="2" charset="-79"/>
                        </a:rPr>
                        <a:t>Story invention – talk it!</a:t>
                      </a:r>
                    </a:p>
                    <a:p>
                      <a:pPr algn="ctr"/>
                      <a:r>
                        <a:rPr lang="en-US" sz="1100" dirty="0"/>
                        <a:t>Ask questions to find out more and to check they understand what has been said to them. </a:t>
                      </a:r>
                    </a:p>
                    <a:p>
                      <a:pPr algn="ctr"/>
                      <a:r>
                        <a:rPr lang="en-US" sz="1100" dirty="0"/>
                        <a:t>Describe events in some detail. </a:t>
                      </a:r>
                      <a:r>
                        <a:rPr lang="en-US" sz="1100" b="0" dirty="0">
                          <a:solidFill>
                            <a:schemeClr val="tx1"/>
                          </a:solidFill>
                          <a:latin typeface="+mn-lt"/>
                          <a:cs typeface="Amatic SC" panose="00000500000000000000" pitchFamily="2" charset="-79"/>
                        </a:rPr>
                        <a:t>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Talk it through! </a:t>
                      </a:r>
                    </a:p>
                    <a:p>
                      <a:pPr algn="ctr"/>
                      <a:r>
                        <a:rPr lang="en-US" sz="1100" b="0" dirty="0">
                          <a:solidFill>
                            <a:schemeClr val="tx1"/>
                          </a:solidFill>
                          <a:latin typeface="+mn-lt"/>
                          <a:cs typeface="Amatic SC" panose="00000500000000000000" pitchFamily="2" charset="-79"/>
                        </a:rPr>
                        <a:t>Describe events in detail – time connectives</a:t>
                      </a: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Sustained focus when listening to a story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What happened? </a:t>
                      </a:r>
                    </a:p>
                    <a:p>
                      <a:pPr algn="ctr"/>
                      <a:r>
                        <a:rPr lang="en-US" sz="1100" b="0" dirty="0">
                          <a:solidFill>
                            <a:schemeClr val="tx1"/>
                          </a:solidFill>
                        </a:rPr>
                        <a:t>Re-read some books so children learn the language necessary to talk about what is happening in each illustration and relate it to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sng" dirty="0">
                          <a:solidFill>
                            <a:schemeClr val="bg1">
                              <a:lumMod val="50000"/>
                            </a:schemeClr>
                          </a:solidFill>
                          <a:latin typeface="+mn-lt"/>
                          <a:cs typeface="Amatic SC" panose="00000500000000000000" pitchFamily="2" charset="-79"/>
                        </a:rPr>
                        <a:t>Time to share! </a:t>
                      </a:r>
                    </a:p>
                    <a:p>
                      <a:pPr algn="ctr"/>
                      <a:r>
                        <a:rPr lang="en-US" sz="1100" dirty="0"/>
                        <a:t>Read 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sp>
        <p:nvSpPr>
          <p:cNvPr id="5" name="TextBox 4">
            <a:extLst>
              <a:ext uri="{FF2B5EF4-FFF2-40B4-BE49-F238E27FC236}">
                <a16:creationId xmlns:a16="http://schemas.microsoft.com/office/drawing/2014/main" id="{3F4194DF-97B0-47DB-92D5-D5D6E1C9E41A}"/>
              </a:ext>
            </a:extLst>
          </p:cNvPr>
          <p:cNvSpPr txBox="1"/>
          <p:nvPr/>
        </p:nvSpPr>
        <p:spPr>
          <a:xfrm>
            <a:off x="1361907" y="6506800"/>
            <a:ext cx="12473126" cy="307777"/>
          </a:xfrm>
          <a:prstGeom prst="rect">
            <a:avLst/>
          </a:prstGeom>
          <a:noFill/>
        </p:spPr>
        <p:txBody>
          <a:bodyPr wrap="square">
            <a:spAutoFit/>
          </a:bodyPr>
          <a:lstStyle/>
          <a:p>
            <a:r>
              <a:rPr lang="en-US" sz="1400" i="1" dirty="0">
                <a:solidFill>
                  <a:schemeClr val="bg1">
                    <a:lumMod val="50000"/>
                  </a:schemeClr>
                </a:solidFill>
              </a:rPr>
              <a:t>We understand that children will make progress at different times.  There is no right time… they will progress when they are ready.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731" y="0"/>
            <a:ext cx="848557" cy="848557"/>
          </a:xfrm>
          <a:prstGeom prst="rect">
            <a:avLst/>
          </a:prstGeom>
        </p:spPr>
      </p:pic>
      <p:pic>
        <p:nvPicPr>
          <p:cNvPr id="8" name="Picture 7">
            <a:extLst>
              <a:ext uri="{FF2B5EF4-FFF2-40B4-BE49-F238E27FC236}">
                <a16:creationId xmlns:a16="http://schemas.microsoft.com/office/drawing/2014/main" id="{6A0EE2B5-BB13-4793-AF01-A3D03272D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403" y="367826"/>
            <a:ext cx="861008" cy="645756"/>
          </a:xfrm>
          <a:prstGeom prst="rect">
            <a:avLst/>
          </a:prstGeom>
        </p:spPr>
      </p:pic>
      <p:pic>
        <p:nvPicPr>
          <p:cNvPr id="9" name="Picture 8">
            <a:extLst>
              <a:ext uri="{FF2B5EF4-FFF2-40B4-BE49-F238E27FC236}">
                <a16:creationId xmlns:a16="http://schemas.microsoft.com/office/drawing/2014/main" id="{026ABA6F-F09F-49AA-88E8-363026A012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38" y="386952"/>
            <a:ext cx="633287" cy="633287"/>
          </a:xfrm>
          <a:prstGeom prst="rect">
            <a:avLst/>
          </a:prstGeom>
        </p:spPr>
      </p:pic>
    </p:spTree>
    <p:extLst>
      <p:ext uri="{BB962C8B-B14F-4D97-AF65-F5344CB8AC3E}">
        <p14:creationId xmlns:p14="http://schemas.microsoft.com/office/powerpoint/2010/main" val="59744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51984702"/>
              </p:ext>
            </p:extLst>
          </p:nvPr>
        </p:nvGraphicFramePr>
        <p:xfrm>
          <a:off x="187378" y="467118"/>
          <a:ext cx="11922031" cy="6152363"/>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989017">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algn="ctr"/>
                      <a:r>
                        <a:rPr lang="en-US" sz="1800" b="1" dirty="0">
                          <a:solidFill>
                            <a:schemeClr val="tx1"/>
                          </a:solidFill>
                          <a:latin typeface="Amatic SC" panose="00000500000000000000" pitchFamily="2" charset="-79"/>
                          <a:cs typeface="Amatic SC" panose="00000500000000000000" pitchFamily="2" charset="-79"/>
                        </a:rPr>
                        <a:t>Link to Behaviour for Learning  </a:t>
                      </a: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Beginning to understand class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Likes and dislikes</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900" b="0" dirty="0">
                          <a:solidFill>
                            <a:schemeClr val="tx1"/>
                          </a:solidFill>
                        </a:rPr>
                        <a:t>Understanding that some things are right and some are wrong Feeling our own emotions</a:t>
                      </a:r>
                    </a:p>
                    <a:p>
                      <a:pPr algn="ctr"/>
                      <a:r>
                        <a:rPr lang="en-US" sz="900" b="0" dirty="0">
                          <a:solidFill>
                            <a:schemeClr val="tx1"/>
                          </a:solidFill>
                        </a:rPr>
                        <a:t>Self - Confidence </a:t>
                      </a:r>
                    </a:p>
                    <a:p>
                      <a:pPr algn="ctr"/>
                      <a:r>
                        <a:rPr lang="en-US" sz="900" dirty="0"/>
                        <a:t>Build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their own feelings.</a:t>
                      </a:r>
                    </a:p>
                    <a:p>
                      <a:pPr algn="ctr"/>
                      <a:r>
                        <a:rPr lang="en-US" sz="900" dirty="0"/>
                        <a:t>Encourage them to think about their own feelings and those of others by reading stories and exploring pictures</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Being a good friend</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our world and animals</a:t>
                      </a:r>
                    </a:p>
                    <a:p>
                      <a:pPr algn="ctr"/>
                      <a:r>
                        <a:rPr lang="en-US" sz="900" dirty="0"/>
                        <a:t> model and encourage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Model and encourage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behavior preparing for their transition to either big Nursery or Reception Class</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Behaving in ways that are pro-social</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Planning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Thinking 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9" name="Picture 8">
            <a:extLst>
              <a:ext uri="{FF2B5EF4-FFF2-40B4-BE49-F238E27FC236}">
                <a16:creationId xmlns:a16="http://schemas.microsoft.com/office/drawing/2014/main" id="{22D24B6A-CE47-4BC3-8F43-9D9AE229342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71815" y="5037991"/>
            <a:ext cx="3932807" cy="3932807"/>
          </a:xfrm>
          <a:prstGeom prst="rect">
            <a:avLst/>
          </a:prstGeom>
        </p:spPr>
      </p:pic>
      <p:sp>
        <p:nvSpPr>
          <p:cNvPr id="7" name="TextBox 6">
            <a:extLst>
              <a:ext uri="{FF2B5EF4-FFF2-40B4-BE49-F238E27FC236}">
                <a16:creationId xmlns:a16="http://schemas.microsoft.com/office/drawing/2014/main" id="{07040BD5-019E-4D00-8E26-D63E6F2575FD}"/>
              </a:ext>
            </a:extLst>
          </p:cNvPr>
          <p:cNvSpPr txBox="1"/>
          <p:nvPr/>
        </p:nvSpPr>
        <p:spPr>
          <a:xfrm>
            <a:off x="7049386" y="6210574"/>
            <a:ext cx="4444411" cy="430887"/>
          </a:xfrm>
          <a:prstGeom prst="rect">
            <a:avLst/>
          </a:prstGeom>
          <a:noFill/>
        </p:spPr>
        <p:txBody>
          <a:bodyPr wrap="square">
            <a:spAutoFit/>
          </a:bodyPr>
          <a:lstStyle/>
          <a:p>
            <a:pPr algn="ctr"/>
            <a:r>
              <a:rPr lang="en-US" sz="1050" b="0" i="1" dirty="0">
                <a:solidFill>
                  <a:schemeClr val="bg1">
                    <a:lumMod val="50000"/>
                  </a:schemeClr>
                </a:solidFill>
                <a:effectLst/>
              </a:rPr>
              <a:t>We understand that children develop in individual ways and at varying rates –  physically, cognitively, linguistically, socially and emotionally.</a:t>
            </a:r>
            <a:endParaRPr lang="en-GB" sz="1050" i="1" dirty="0">
              <a:solidFill>
                <a:schemeClr val="bg1">
                  <a:lumMod val="50000"/>
                </a:schemeClr>
              </a:solidFill>
            </a:endParaRPr>
          </a:p>
        </p:txBody>
      </p:sp>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5112" y="49995"/>
            <a:ext cx="417124" cy="417124"/>
          </a:xfrm>
          <a:prstGeom prst="rect">
            <a:avLst/>
          </a:prstGeom>
        </p:spPr>
      </p:pic>
      <p:pic>
        <p:nvPicPr>
          <p:cNvPr id="8" name="Picture 7">
            <a:extLst>
              <a:ext uri="{FF2B5EF4-FFF2-40B4-BE49-F238E27FC236}">
                <a16:creationId xmlns:a16="http://schemas.microsoft.com/office/drawing/2014/main" id="{8DED5D1B-DF2E-44A3-920A-6E17B3F23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378" y="150473"/>
            <a:ext cx="633287" cy="633287"/>
          </a:xfrm>
          <a:prstGeom prst="rect">
            <a:avLst/>
          </a:prstGeom>
        </p:spPr>
      </p:pic>
      <p:pic>
        <p:nvPicPr>
          <p:cNvPr id="11" name="Picture 10">
            <a:extLst>
              <a:ext uri="{FF2B5EF4-FFF2-40B4-BE49-F238E27FC236}">
                <a16:creationId xmlns:a16="http://schemas.microsoft.com/office/drawing/2014/main" id="{2CD2F529-16A7-435C-A49C-CD27E4570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22260"/>
            <a:ext cx="861008" cy="645756"/>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082402361"/>
              </p:ext>
            </p:extLst>
          </p:nvPr>
        </p:nvGraphicFramePr>
        <p:xfrm>
          <a:off x="187378" y="467118"/>
          <a:ext cx="11922031" cy="6289523"/>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989017">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algn="ctr"/>
                      <a:r>
                        <a:rPr lang="en-US" sz="1800" b="1" dirty="0">
                          <a:solidFill>
                            <a:srgbClr val="CC66FF"/>
                          </a:solidFill>
                          <a:latin typeface="Amatic SC" panose="00000500000000000000" pitchFamily="2" charset="-79"/>
                          <a:cs typeface="Amatic SC" panose="00000500000000000000" pitchFamily="2" charset="-79"/>
                        </a:rPr>
                        <a:t>Link to Behaviour for Learning  </a:t>
                      </a: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Dreams and Goals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900" b="0" dirty="0">
                          <a:solidFill>
                            <a:schemeClr val="tx1"/>
                          </a:solidFill>
                        </a:rPr>
                        <a:t>Getting on and falling out. </a:t>
                      </a:r>
                    </a:p>
                    <a:p>
                      <a:pPr algn="ctr"/>
                      <a:r>
                        <a:rPr lang="en-US" sz="900" b="0" dirty="0">
                          <a:solidFill>
                            <a:schemeClr val="tx1"/>
                          </a:solidFill>
                        </a:rPr>
                        <a:t>How to deal with anger Emotions</a:t>
                      </a:r>
                    </a:p>
                    <a:p>
                      <a:pPr algn="ctr"/>
                      <a:r>
                        <a:rPr lang="en-US" sz="900" b="0" dirty="0">
                          <a:solidFill>
                            <a:schemeClr val="tx1"/>
                          </a:solidFill>
                        </a:rPr>
                        <a:t>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 in particular scenarios </a:t>
                      </a:r>
                      <a:r>
                        <a:rPr lang="en-US" sz="900" b="0" dirty="0">
                          <a:solidFill>
                            <a:schemeClr val="tx1"/>
                          </a:solidFill>
                          <a:latin typeface="+mn-lt"/>
                          <a:cs typeface="Amatic SC" panose="00000500000000000000" pitchFamily="2" charset="-79"/>
                        </a:rPr>
                        <a:t> sharing stories and discussing pictures</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What makes a good friend? </a:t>
                      </a:r>
                    </a:p>
                    <a:p>
                      <a:pPr algn="ctr"/>
                      <a:r>
                        <a:rPr lang="en-US" sz="900" b="0" dirty="0">
                          <a:solidFill>
                            <a:schemeClr val="tx1"/>
                          </a:solidFill>
                        </a:rPr>
                        <a:t>Healthy me</a:t>
                      </a:r>
                    </a:p>
                    <a:p>
                      <a:pPr algn="ctr"/>
                      <a:r>
                        <a:rPr lang="en-US" sz="900" b="0" dirty="0">
                          <a:solidFill>
                            <a:schemeClr val="tx1"/>
                          </a:solidFill>
                          <a:latin typeface="+mn-lt"/>
                          <a:cs typeface="Amatic SC" panose="00000500000000000000" pitchFamily="2" charset="-79"/>
                        </a:rPr>
                        <a:t>Looking After our world and animals </a:t>
                      </a:r>
                    </a:p>
                    <a:p>
                      <a:pPr algn="ctr"/>
                      <a:r>
                        <a:rPr lang="en-US" sz="900" dirty="0"/>
                        <a:t>Give children strategies for staying calm in the face of frustration. Talk them through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behavior. Preparing for Year 1 transition</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Behaving in ways that are pro-social</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Planning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Thinking 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9" name="Picture 8">
            <a:extLst>
              <a:ext uri="{FF2B5EF4-FFF2-40B4-BE49-F238E27FC236}">
                <a16:creationId xmlns:a16="http://schemas.microsoft.com/office/drawing/2014/main" id="{22D24B6A-CE47-4BC3-8F43-9D9AE229342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71815" y="5037991"/>
            <a:ext cx="3932807" cy="3932807"/>
          </a:xfrm>
          <a:prstGeom prst="rect">
            <a:avLst/>
          </a:prstGeom>
        </p:spPr>
      </p:pic>
      <p:sp>
        <p:nvSpPr>
          <p:cNvPr id="7" name="TextBox 6">
            <a:extLst>
              <a:ext uri="{FF2B5EF4-FFF2-40B4-BE49-F238E27FC236}">
                <a16:creationId xmlns:a16="http://schemas.microsoft.com/office/drawing/2014/main" id="{07040BD5-019E-4D00-8E26-D63E6F2575FD}"/>
              </a:ext>
            </a:extLst>
          </p:cNvPr>
          <p:cNvSpPr txBox="1"/>
          <p:nvPr/>
        </p:nvSpPr>
        <p:spPr>
          <a:xfrm>
            <a:off x="7049386" y="6210574"/>
            <a:ext cx="4444411" cy="430887"/>
          </a:xfrm>
          <a:prstGeom prst="rect">
            <a:avLst/>
          </a:prstGeom>
          <a:noFill/>
        </p:spPr>
        <p:txBody>
          <a:bodyPr wrap="square">
            <a:spAutoFit/>
          </a:bodyPr>
          <a:lstStyle/>
          <a:p>
            <a:pPr algn="ctr"/>
            <a:r>
              <a:rPr lang="en-US" sz="1050" b="0" i="1" dirty="0">
                <a:solidFill>
                  <a:schemeClr val="bg1">
                    <a:lumMod val="50000"/>
                  </a:schemeClr>
                </a:solidFill>
                <a:effectLst/>
              </a:rPr>
              <a:t>We understand that children develop in individual ways and at varying rates –  physically, cognitively, linguistically, socially and emotionally.</a:t>
            </a:r>
            <a:endParaRPr lang="en-GB" sz="1050" i="1" dirty="0">
              <a:solidFill>
                <a:schemeClr val="bg1">
                  <a:lumMod val="50000"/>
                </a:schemeClr>
              </a:solidFill>
            </a:endParaRPr>
          </a:p>
        </p:txBody>
      </p:sp>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5112" y="49995"/>
            <a:ext cx="417124" cy="417124"/>
          </a:xfrm>
          <a:prstGeom prst="rect">
            <a:avLst/>
          </a:prstGeom>
        </p:spPr>
      </p:pic>
      <p:pic>
        <p:nvPicPr>
          <p:cNvPr id="8" name="Picture 7">
            <a:extLst>
              <a:ext uri="{FF2B5EF4-FFF2-40B4-BE49-F238E27FC236}">
                <a16:creationId xmlns:a16="http://schemas.microsoft.com/office/drawing/2014/main" id="{8DED5D1B-DF2E-44A3-920A-6E17B3F23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378" y="150473"/>
            <a:ext cx="633287" cy="633287"/>
          </a:xfrm>
          <a:prstGeom prst="rect">
            <a:avLst/>
          </a:prstGeom>
        </p:spPr>
      </p:pic>
      <p:pic>
        <p:nvPicPr>
          <p:cNvPr id="11" name="Picture 10">
            <a:extLst>
              <a:ext uri="{FF2B5EF4-FFF2-40B4-BE49-F238E27FC236}">
                <a16:creationId xmlns:a16="http://schemas.microsoft.com/office/drawing/2014/main" id="{2CD2F529-16A7-435C-A49C-CD27E4570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22260"/>
            <a:ext cx="861008" cy="645756"/>
          </a:xfrm>
          <a:prstGeom prst="rect">
            <a:avLst/>
          </a:prstGeom>
        </p:spPr>
      </p:pic>
    </p:spTree>
    <p:extLst>
      <p:ext uri="{BB962C8B-B14F-4D97-AF65-F5344CB8AC3E}">
        <p14:creationId xmlns:p14="http://schemas.microsoft.com/office/powerpoint/2010/main" val="718030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52FE17871AF6409E04FE49A2DF72F6" ma:contentTypeVersion="13" ma:contentTypeDescription="Create a new document." ma:contentTypeScope="" ma:versionID="2f7d178112d3eff8aacfaf88deb03599">
  <xsd:schema xmlns:xsd="http://www.w3.org/2001/XMLSchema" xmlns:xs="http://www.w3.org/2001/XMLSchema" xmlns:p="http://schemas.microsoft.com/office/2006/metadata/properties" xmlns:ns2="5853bd5d-b959-481f-9617-aeeb8f7895ba" xmlns:ns3="f8ac6982-69c0-4e18-ace6-b58e7deda8c4" targetNamespace="http://schemas.microsoft.com/office/2006/metadata/properties" ma:root="true" ma:fieldsID="ad685ab111974361aa73aae0d6c512d1" ns2:_="" ns3:_="">
    <xsd:import namespace="5853bd5d-b959-481f-9617-aeeb8f7895ba"/>
    <xsd:import namespace="f8ac6982-69c0-4e18-ace6-b58e7deda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3bd5d-b959-481f-9617-aeeb8f789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ac6982-69c0-4e18-ace6-b58e7deda8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8B54A9-6D91-4FEE-822F-138627948B33}"/>
</file>

<file path=customXml/itemProps2.xml><?xml version="1.0" encoding="utf-8"?>
<ds:datastoreItem xmlns:ds="http://schemas.openxmlformats.org/officeDocument/2006/customXml" ds:itemID="{CB982DB3-FCFB-41F0-8A53-AC5192A53C4C}"/>
</file>

<file path=customXml/itemProps3.xml><?xml version="1.0" encoding="utf-8"?>
<ds:datastoreItem xmlns:ds="http://schemas.openxmlformats.org/officeDocument/2006/customXml" ds:itemID="{9551F263-8513-4152-8F3B-0DBF4B2FF944}"/>
</file>

<file path=docProps/app.xml><?xml version="1.0" encoding="utf-8"?>
<Properties xmlns="http://schemas.openxmlformats.org/officeDocument/2006/extended-properties" xmlns:vt="http://schemas.openxmlformats.org/officeDocument/2006/docPropsVTypes">
  <TotalTime>19203</TotalTime>
  <Words>14646</Words>
  <Application>Microsoft Office PowerPoint</Application>
  <PresentationFormat>Widescreen</PresentationFormat>
  <Paragraphs>1733</Paragraphs>
  <Slides>22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Calibri</vt:lpstr>
      <vt:lpstr>Courier New</vt:lpstr>
      <vt:lpstr>Arial</vt:lpstr>
      <vt:lpstr>RM Typerighter old</vt:lpstr>
      <vt:lpstr>Wingdings</vt:lpstr>
      <vt:lpstr>Acumin Pro</vt:lpstr>
      <vt:lpstr>Adler</vt:lpstr>
      <vt:lpstr>Calibri Light</vt:lpstr>
      <vt:lpstr>Amatic SC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MrsWhite@olotr.internal</cp:lastModifiedBy>
  <cp:revision>157</cp:revision>
  <cp:lastPrinted>2021-08-25T10:08:52Z</cp:lastPrinted>
  <dcterms:created xsi:type="dcterms:W3CDTF">2021-06-03T07:59:39Z</dcterms:created>
  <dcterms:modified xsi:type="dcterms:W3CDTF">2021-08-27T10:19:50Z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0x010100F452FE17871AF6409E04FE49A2DF72F6</vt:lpwstr>
  </property>
</Properties>
</file>